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5FE8-6F38-4FC7-9481-120D7D6E9CC7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8E16F-43B2-4630-A981-756182EA4C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662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9E31-3004-427F-A345-A8DE16300183}" type="datetimeFigureOut">
              <a:rPr lang="ru-RU" smtClean="0"/>
              <a:t>25.05.2017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2B21-400F-4CBC-866D-55C3123AA96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9E31-3004-427F-A345-A8DE16300183}" type="datetimeFigureOut">
              <a:rPr lang="ru-RU" smtClean="0"/>
              <a:t>25.05.2017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2B21-400F-4CBC-866D-55C3123AA96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9E31-3004-427F-A345-A8DE16300183}" type="datetimeFigureOut">
              <a:rPr lang="ru-RU" smtClean="0"/>
              <a:t>25.05.2017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2B21-400F-4CBC-866D-55C3123AA96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9E31-3004-427F-A345-A8DE16300183}" type="datetimeFigureOut">
              <a:rPr lang="ru-RU" smtClean="0"/>
              <a:t>25.05.2017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2B21-400F-4CBC-866D-55C3123AA96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9E31-3004-427F-A345-A8DE16300183}" type="datetimeFigureOut">
              <a:rPr lang="ru-RU" smtClean="0"/>
              <a:t>25.05.2017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2B21-400F-4CBC-866D-55C3123AA96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9E31-3004-427F-A345-A8DE16300183}" type="datetimeFigureOut">
              <a:rPr lang="ru-RU" smtClean="0"/>
              <a:t>25.05.2017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2B21-400F-4CBC-866D-55C3123AA96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9E31-3004-427F-A345-A8DE16300183}" type="datetimeFigureOut">
              <a:rPr lang="ru-RU" smtClean="0"/>
              <a:t>25.05.2017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2B21-400F-4CBC-866D-55C3123AA96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9E31-3004-427F-A345-A8DE16300183}" type="datetimeFigureOut">
              <a:rPr lang="ru-RU" smtClean="0"/>
              <a:t>25.05.2017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2B21-400F-4CBC-866D-55C3123AA96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9E31-3004-427F-A345-A8DE16300183}" type="datetimeFigureOut">
              <a:rPr lang="ru-RU" smtClean="0"/>
              <a:t>25.05.2017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2B21-400F-4CBC-866D-55C3123AA96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9E31-3004-427F-A345-A8DE16300183}" type="datetimeFigureOut">
              <a:rPr lang="ru-RU" smtClean="0"/>
              <a:t>25.05.2017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2B21-400F-4CBC-866D-55C3123AA96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9E31-3004-427F-A345-A8DE16300183}" type="datetimeFigureOut">
              <a:rPr lang="ru-RU" smtClean="0"/>
              <a:t>25.05.2017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2B21-400F-4CBC-866D-55C3123AA96E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02A9E31-3004-427F-A345-A8DE16300183}" type="datetimeFigureOut">
              <a:rPr lang="ru-RU" smtClean="0"/>
              <a:t>25.05.2017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3C32B21-400F-4CBC-866D-55C3123AA96E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file:///C:\Users\Comp\Videos\&#1057;&#1082;&#1072;&#1079;&#1082;&#1072;%20&#1087;&#1088;&#1086;%20&#1041;&#1091;&#1090;&#1103;&#1074;&#1082;&#1091;%20(&#1663;).flv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484784"/>
            <a:ext cx="7117180" cy="1230172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Century" pitchFamily="18" charset="0"/>
              </a:rPr>
              <a:t>Повторение и обобщение материала по теме «</a:t>
            </a:r>
            <a:r>
              <a:rPr lang="ru-RU" sz="3600" dirty="0" err="1" smtClean="0">
                <a:solidFill>
                  <a:srgbClr val="C00000"/>
                </a:solidFill>
                <a:latin typeface="Century" pitchFamily="18" charset="0"/>
              </a:rPr>
              <a:t>Морфемика</a:t>
            </a:r>
            <a:r>
              <a:rPr lang="ru-RU" sz="3600" dirty="0" smtClean="0">
                <a:solidFill>
                  <a:srgbClr val="C00000"/>
                </a:solidFill>
                <a:latin typeface="Century" pitchFamily="18" charset="0"/>
              </a:rPr>
              <a:t>»</a:t>
            </a:r>
            <a:br>
              <a:rPr lang="ru-RU" sz="3600" dirty="0" smtClean="0">
                <a:solidFill>
                  <a:srgbClr val="C00000"/>
                </a:solidFill>
                <a:latin typeface="Century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Century" pitchFamily="18" charset="0"/>
              </a:rPr>
              <a:t>6 класс</a:t>
            </a:r>
            <a:endParaRPr lang="ru-RU" sz="3600" dirty="0">
              <a:solidFill>
                <a:srgbClr val="C00000"/>
              </a:solidFill>
              <a:latin typeface="Century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4777380"/>
            <a:ext cx="4464496" cy="1603948"/>
          </a:xfrm>
        </p:spPr>
        <p:txBody>
          <a:bodyPr>
            <a:normAutofit/>
          </a:bodyPr>
          <a:lstStyle/>
          <a:p>
            <a:pPr algn="r"/>
            <a:r>
              <a:rPr lang="ru-RU" sz="1800" i="1" dirty="0" smtClean="0"/>
              <a:t>Автор: </a:t>
            </a:r>
            <a:r>
              <a:rPr lang="ru-RU" sz="1800" i="1" dirty="0" err="1" smtClean="0"/>
              <a:t>Афонина</a:t>
            </a:r>
            <a:r>
              <a:rPr lang="ru-RU" sz="1800" i="1" dirty="0" smtClean="0"/>
              <a:t> Т.В., учитель русского языка и литературы МБОУ </a:t>
            </a:r>
            <a:r>
              <a:rPr lang="ru-RU" sz="1800" i="1" dirty="0" err="1" smtClean="0"/>
              <a:t>Ивано-Гудинской</a:t>
            </a:r>
            <a:r>
              <a:rPr lang="ru-RU" sz="1800" i="1" dirty="0" smtClean="0"/>
              <a:t> основной школы</a:t>
            </a:r>
            <a:endParaRPr lang="ru-RU" sz="1800" i="1" dirty="0"/>
          </a:p>
        </p:txBody>
      </p:sp>
      <p:pic>
        <p:nvPicPr>
          <p:cNvPr id="1026" name="Picture 2" descr="C:\Users\Comp\Documents\Пуськи бятые\puski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84984"/>
            <a:ext cx="3178284" cy="2304256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19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476672"/>
            <a:ext cx="39288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урока</a:t>
            </a:r>
            <a:endParaRPr lang="ru-RU" sz="6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648" y="1794331"/>
            <a:ext cx="8492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Повторить и обобщить теоретические сведения о строении слова и закрепить навыки производить морфемный разбор слова с учетом его принадлежности к определенной части речи и особенностей образования.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Comp\Desktop\смайлики\s122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304" y="4726158"/>
            <a:ext cx="2998696" cy="1693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504" y="4509120"/>
            <a:ext cx="69806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Ребята, предлагаю и вам сформулировать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свои личные цели на этом уроке.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8092703" y="6356240"/>
            <a:ext cx="978408" cy="48463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К №14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97073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976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>
                <a:latin typeface="Century" pitchFamily="18" charset="0"/>
              </a:rPr>
              <a:t>Л.Петрушевская</a:t>
            </a:r>
            <a:endParaRPr lang="ru-RU" sz="3600" dirty="0" smtClean="0">
              <a:latin typeface="Century" pitchFamily="18" charset="0"/>
            </a:endParaRPr>
          </a:p>
          <a:p>
            <a:pPr algn="ctr"/>
            <a:r>
              <a:rPr lang="ru-RU" sz="3600" dirty="0" smtClean="0">
                <a:latin typeface="Century" pitchFamily="18" charset="0"/>
              </a:rPr>
              <a:t> «</a:t>
            </a:r>
            <a:r>
              <a:rPr lang="ru-RU" sz="3600" dirty="0" err="1" smtClean="0">
                <a:latin typeface="Century" pitchFamily="18" charset="0"/>
              </a:rPr>
              <a:t>Пуськи</a:t>
            </a:r>
            <a:r>
              <a:rPr lang="ru-RU" sz="3600" dirty="0" smtClean="0">
                <a:latin typeface="Century" pitchFamily="18" charset="0"/>
              </a:rPr>
              <a:t> </a:t>
            </a:r>
            <a:r>
              <a:rPr lang="ru-RU" sz="3600" dirty="0" err="1" smtClean="0">
                <a:latin typeface="Century" pitchFamily="18" charset="0"/>
              </a:rPr>
              <a:t>бятые</a:t>
            </a:r>
            <a:r>
              <a:rPr lang="ru-RU" sz="3600" dirty="0" smtClean="0">
                <a:latin typeface="Century" pitchFamily="18" charset="0"/>
              </a:rPr>
              <a:t>»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123564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err="1" smtClean="0"/>
              <a:t>Сяпала</a:t>
            </a:r>
            <a:r>
              <a:rPr lang="ru-RU" i="1" dirty="0" smtClean="0"/>
              <a:t> Калуша по </a:t>
            </a:r>
            <a:r>
              <a:rPr lang="ru-RU" i="1" dirty="0" err="1" smtClean="0"/>
              <a:t>напушке</a:t>
            </a:r>
            <a:r>
              <a:rPr lang="ru-RU" i="1" dirty="0" smtClean="0"/>
              <a:t> и </a:t>
            </a:r>
            <a:r>
              <a:rPr lang="ru-RU" i="1" dirty="0" err="1" smtClean="0"/>
              <a:t>увазила</a:t>
            </a:r>
            <a:r>
              <a:rPr lang="ru-RU" i="1" dirty="0" smtClean="0"/>
              <a:t> </a:t>
            </a:r>
            <a:r>
              <a:rPr lang="ru-RU" i="1" dirty="0" err="1" smtClean="0"/>
              <a:t>бутявку</a:t>
            </a:r>
            <a:r>
              <a:rPr lang="ru-RU" i="1" dirty="0" smtClean="0"/>
              <a:t>. И </a:t>
            </a:r>
            <a:r>
              <a:rPr lang="ru-RU" i="1" dirty="0" err="1" smtClean="0"/>
              <a:t>волит</a:t>
            </a:r>
            <a:r>
              <a:rPr lang="ru-RU" i="1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ru-RU" i="1" dirty="0" err="1" smtClean="0"/>
              <a:t>Калушата</a:t>
            </a:r>
            <a:r>
              <a:rPr lang="ru-RU" i="1" dirty="0" smtClean="0"/>
              <a:t>! </a:t>
            </a:r>
            <a:r>
              <a:rPr lang="ru-RU" i="1" dirty="0" err="1" smtClean="0"/>
              <a:t>Калушаточки</a:t>
            </a:r>
            <a:r>
              <a:rPr lang="ru-RU" i="1" dirty="0" smtClean="0"/>
              <a:t>! </a:t>
            </a:r>
            <a:r>
              <a:rPr lang="ru-RU" i="1" dirty="0" err="1" smtClean="0"/>
              <a:t>Бутявка</a:t>
            </a:r>
            <a:r>
              <a:rPr lang="ru-RU" i="1" dirty="0" smtClean="0"/>
              <a:t>!</a:t>
            </a:r>
          </a:p>
          <a:p>
            <a:r>
              <a:rPr lang="ru-RU" i="1" dirty="0" err="1" smtClean="0"/>
              <a:t>Калушата</a:t>
            </a:r>
            <a:r>
              <a:rPr lang="ru-RU" i="1" dirty="0" smtClean="0"/>
              <a:t> </a:t>
            </a:r>
            <a:r>
              <a:rPr lang="ru-RU" i="1" dirty="0" err="1" smtClean="0"/>
              <a:t>присяпали</a:t>
            </a:r>
            <a:r>
              <a:rPr lang="ru-RU" i="1" dirty="0" smtClean="0"/>
              <a:t> и </a:t>
            </a:r>
            <a:r>
              <a:rPr lang="ru-RU" i="1" dirty="0" err="1" smtClean="0"/>
              <a:t>бутявку</a:t>
            </a:r>
            <a:r>
              <a:rPr lang="ru-RU" i="1" dirty="0" smtClean="0"/>
              <a:t> </a:t>
            </a:r>
            <a:r>
              <a:rPr lang="ru-RU" i="1" dirty="0" err="1" smtClean="0"/>
              <a:t>стрямкали</a:t>
            </a:r>
            <a:r>
              <a:rPr lang="ru-RU" i="1" dirty="0" smtClean="0"/>
              <a:t>. И </a:t>
            </a:r>
            <a:r>
              <a:rPr lang="ru-RU" i="1" dirty="0" err="1" smtClean="0"/>
              <a:t>подудонились</a:t>
            </a:r>
            <a:r>
              <a:rPr lang="ru-RU" i="1" dirty="0" smtClean="0"/>
              <a:t>.</a:t>
            </a:r>
          </a:p>
          <a:p>
            <a:r>
              <a:rPr lang="ru-RU" i="1" dirty="0" smtClean="0"/>
              <a:t>И Калуша </a:t>
            </a:r>
            <a:r>
              <a:rPr lang="ru-RU" i="1" dirty="0" err="1" smtClean="0"/>
              <a:t>волит</a:t>
            </a:r>
            <a:r>
              <a:rPr lang="ru-RU" i="1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ru-RU" i="1" dirty="0" err="1" smtClean="0"/>
              <a:t>Оёё</a:t>
            </a:r>
            <a:r>
              <a:rPr lang="ru-RU" i="1" dirty="0" smtClean="0"/>
              <a:t>, </a:t>
            </a:r>
            <a:r>
              <a:rPr lang="ru-RU" i="1" dirty="0" err="1" smtClean="0"/>
              <a:t>оёё</a:t>
            </a:r>
            <a:r>
              <a:rPr lang="ru-RU" i="1" dirty="0" smtClean="0"/>
              <a:t>! </a:t>
            </a:r>
            <a:r>
              <a:rPr lang="ru-RU" i="1" dirty="0" err="1" smtClean="0"/>
              <a:t>Бутявка</a:t>
            </a:r>
            <a:r>
              <a:rPr lang="ru-RU" i="1" dirty="0" smtClean="0"/>
              <a:t>-то </a:t>
            </a:r>
            <a:r>
              <a:rPr lang="ru-RU" i="1" dirty="0" err="1" smtClean="0"/>
              <a:t>некузявая</a:t>
            </a:r>
            <a:r>
              <a:rPr lang="ru-RU" i="1" dirty="0" smtClean="0"/>
              <a:t>!</a:t>
            </a:r>
          </a:p>
          <a:p>
            <a:r>
              <a:rPr lang="ru-RU" i="1" dirty="0" err="1" smtClean="0"/>
              <a:t>Калушата</a:t>
            </a:r>
            <a:r>
              <a:rPr lang="ru-RU" i="1" dirty="0" smtClean="0"/>
              <a:t> </a:t>
            </a:r>
            <a:r>
              <a:rPr lang="ru-RU" i="1" dirty="0" err="1" smtClean="0"/>
              <a:t>бутявку</a:t>
            </a:r>
            <a:r>
              <a:rPr lang="ru-RU" i="1" dirty="0" smtClean="0"/>
              <a:t> </a:t>
            </a:r>
            <a:r>
              <a:rPr lang="ru-RU" i="1" dirty="0" err="1" smtClean="0"/>
              <a:t>вычучили</a:t>
            </a:r>
            <a:r>
              <a:rPr lang="ru-RU" i="1" dirty="0" smtClean="0"/>
              <a:t>. </a:t>
            </a:r>
            <a:r>
              <a:rPr lang="ru-RU" i="1" dirty="0" err="1" smtClean="0"/>
              <a:t>Бутявка</a:t>
            </a:r>
            <a:r>
              <a:rPr lang="ru-RU" i="1" dirty="0" smtClean="0"/>
              <a:t> </a:t>
            </a:r>
            <a:r>
              <a:rPr lang="ru-RU" i="1" dirty="0" err="1" smtClean="0"/>
              <a:t>вздребезнулась</a:t>
            </a:r>
            <a:r>
              <a:rPr lang="ru-RU" i="1" dirty="0" smtClean="0"/>
              <a:t>, </a:t>
            </a:r>
            <a:r>
              <a:rPr lang="ru-RU" i="1" dirty="0" err="1" smtClean="0"/>
              <a:t>сопритюкнулась</a:t>
            </a:r>
            <a:r>
              <a:rPr lang="ru-RU" i="1" dirty="0" smtClean="0"/>
              <a:t> и </a:t>
            </a:r>
            <a:r>
              <a:rPr lang="ru-RU" i="1" dirty="0" err="1" smtClean="0"/>
              <a:t>усяпала</a:t>
            </a:r>
            <a:r>
              <a:rPr lang="ru-RU" i="1" dirty="0" smtClean="0"/>
              <a:t> с </a:t>
            </a:r>
            <a:r>
              <a:rPr lang="ru-RU" i="1" dirty="0" err="1" smtClean="0"/>
              <a:t>напушки</a:t>
            </a:r>
            <a:r>
              <a:rPr lang="ru-RU" i="1" dirty="0" smtClean="0"/>
              <a:t>.</a:t>
            </a:r>
          </a:p>
          <a:p>
            <a:r>
              <a:rPr lang="ru-RU" i="1" dirty="0" smtClean="0"/>
              <a:t>А Калуша </a:t>
            </a:r>
            <a:r>
              <a:rPr lang="ru-RU" i="1" dirty="0" err="1" smtClean="0"/>
              <a:t>волит</a:t>
            </a:r>
            <a:r>
              <a:rPr lang="ru-RU" i="1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ru-RU" i="1" dirty="0" err="1" smtClean="0"/>
              <a:t>Бутявок</a:t>
            </a:r>
            <a:r>
              <a:rPr lang="ru-RU" i="1" dirty="0" smtClean="0"/>
              <a:t> не </a:t>
            </a:r>
            <a:r>
              <a:rPr lang="ru-RU" i="1" dirty="0" err="1" smtClean="0"/>
              <a:t>трямкают</a:t>
            </a:r>
            <a:r>
              <a:rPr lang="ru-RU" i="1" dirty="0" smtClean="0"/>
              <a:t>. </a:t>
            </a:r>
            <a:r>
              <a:rPr lang="ru-RU" i="1" dirty="0" err="1" smtClean="0"/>
              <a:t>Бутявки</a:t>
            </a:r>
            <a:r>
              <a:rPr lang="ru-RU" i="1" dirty="0" smtClean="0"/>
              <a:t> </a:t>
            </a:r>
            <a:r>
              <a:rPr lang="ru-RU" i="1" dirty="0" err="1" smtClean="0"/>
              <a:t>дюбые</a:t>
            </a:r>
            <a:r>
              <a:rPr lang="ru-RU" i="1" dirty="0" smtClean="0"/>
              <a:t> и </a:t>
            </a:r>
            <a:r>
              <a:rPr lang="ru-RU" i="1" dirty="0" err="1" smtClean="0"/>
              <a:t>зюмо-зюмо</a:t>
            </a:r>
            <a:r>
              <a:rPr lang="ru-RU" i="1" dirty="0" smtClean="0"/>
              <a:t> </a:t>
            </a:r>
            <a:r>
              <a:rPr lang="ru-RU" i="1" dirty="0" err="1" smtClean="0"/>
              <a:t>некузявые</a:t>
            </a:r>
            <a:r>
              <a:rPr lang="ru-RU" i="1" dirty="0" smtClean="0"/>
              <a:t>. От </a:t>
            </a:r>
            <a:r>
              <a:rPr lang="ru-RU" i="1" dirty="0" err="1" smtClean="0"/>
              <a:t>бутявок</a:t>
            </a:r>
            <a:r>
              <a:rPr lang="ru-RU" i="1" dirty="0" smtClean="0"/>
              <a:t> </a:t>
            </a:r>
            <a:r>
              <a:rPr lang="ru-RU" i="1" dirty="0" err="1" smtClean="0"/>
              <a:t>дудонятся</a:t>
            </a:r>
            <a:r>
              <a:rPr lang="ru-RU" i="1" dirty="0" smtClean="0"/>
              <a:t>.</a:t>
            </a:r>
          </a:p>
          <a:p>
            <a:r>
              <a:rPr lang="ru-RU" i="1" dirty="0" smtClean="0"/>
              <a:t>А </a:t>
            </a:r>
            <a:r>
              <a:rPr lang="ru-RU" i="1" dirty="0" err="1" smtClean="0"/>
              <a:t>бутявка</a:t>
            </a:r>
            <a:r>
              <a:rPr lang="ru-RU" i="1" dirty="0" smtClean="0"/>
              <a:t> </a:t>
            </a:r>
            <a:r>
              <a:rPr lang="ru-RU" i="1" dirty="0" err="1" smtClean="0"/>
              <a:t>волит</a:t>
            </a:r>
            <a:r>
              <a:rPr lang="ru-RU" i="1" dirty="0" smtClean="0"/>
              <a:t> за </a:t>
            </a:r>
            <a:r>
              <a:rPr lang="ru-RU" i="1" dirty="0" err="1" smtClean="0"/>
              <a:t>напушкой</a:t>
            </a:r>
            <a:r>
              <a:rPr lang="ru-RU" i="1" dirty="0" smtClean="0"/>
              <a:t>:</a:t>
            </a:r>
          </a:p>
          <a:p>
            <a:r>
              <a:rPr lang="ru-RU" i="1" dirty="0" smtClean="0"/>
              <a:t>- </a:t>
            </a:r>
            <a:r>
              <a:rPr lang="ru-RU" i="1" dirty="0" err="1" smtClean="0"/>
              <a:t>Калушата</a:t>
            </a:r>
            <a:r>
              <a:rPr lang="ru-RU" i="1" dirty="0" smtClean="0"/>
              <a:t> </a:t>
            </a:r>
            <a:r>
              <a:rPr lang="ru-RU" i="1" dirty="0" err="1" smtClean="0"/>
              <a:t>подудонились</a:t>
            </a:r>
            <a:r>
              <a:rPr lang="ru-RU" i="1" dirty="0" smtClean="0"/>
              <a:t>! </a:t>
            </a:r>
            <a:r>
              <a:rPr lang="ru-RU" i="1" dirty="0" err="1" smtClean="0"/>
              <a:t>Зюмо</a:t>
            </a:r>
            <a:r>
              <a:rPr lang="ru-RU" i="1" dirty="0" smtClean="0"/>
              <a:t> </a:t>
            </a:r>
            <a:r>
              <a:rPr lang="ru-RU" i="1" dirty="0" err="1" smtClean="0"/>
              <a:t>некузявые</a:t>
            </a:r>
            <a:r>
              <a:rPr lang="ru-RU" i="1" dirty="0" smtClean="0"/>
              <a:t>! </a:t>
            </a:r>
            <a:r>
              <a:rPr lang="ru-RU" i="1" dirty="0" err="1" smtClean="0"/>
              <a:t>Пуськи</a:t>
            </a:r>
            <a:r>
              <a:rPr lang="ru-RU" i="1" dirty="0" smtClean="0"/>
              <a:t> </a:t>
            </a:r>
            <a:r>
              <a:rPr lang="ru-RU" i="1" dirty="0" err="1" smtClean="0"/>
              <a:t>бятые</a:t>
            </a:r>
            <a:r>
              <a:rPr lang="ru-RU" i="1" dirty="0" smtClean="0"/>
              <a:t>!</a:t>
            </a:r>
            <a:endParaRPr lang="ru-RU" i="1" dirty="0"/>
          </a:p>
        </p:txBody>
      </p:sp>
      <p:pic>
        <p:nvPicPr>
          <p:cNvPr id="1026" name="Picture 2" descr="C:\Users\Comp\Documents\ПУСЬКИ БЯТЫЕ » Волшебный мир Алиши_files\df6904667d9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64942"/>
            <a:ext cx="319087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omp\Documents\ПУСЬКИ БЯТЫЕ » Волшебный мир Алиши_files\cfa60a3e767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9" y="5481692"/>
            <a:ext cx="2127478" cy="1381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трелка вправо 3">
            <a:hlinkClick r:id="rId4" action="ppaction://hlinksldjump"/>
          </p:cNvPr>
          <p:cNvSpPr/>
          <p:nvPr/>
        </p:nvSpPr>
        <p:spPr>
          <a:xfrm>
            <a:off x="7548562" y="6172328"/>
            <a:ext cx="978408" cy="48463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К №13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42491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1885" y="97616"/>
            <a:ext cx="3589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О чем сказка?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50143" y="772789"/>
            <a:ext cx="835292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Эта сказка состоит из выдуманных писательницей слов. Здесь почти все слова, кроме союзов и предлогов, непонятные. Но в целом смысл сказки понятен.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чем эта сказка?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Каковы действующие лица?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 с ними произошло?</a:t>
            </a:r>
          </a:p>
          <a:p>
            <a:pPr marL="285750" indent="-285750" algn="just"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говорится в пословице: Лучше один раз увидеть, чем сто раз услышать. Давайте посмотрим мультфильм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Пуськи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бятые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Несмотря на то что все слова этой сказки выдуманные, они по своему строению очень похожи на русские существительные, прилагательные, глаголы, наречия. Приведите примеры этих частей речи из текста и запишите их в тетрадь.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фильм 4">
            <a:hlinkClick r:id="rId2" action="ppaction://hlinkfile" highlightClick="1"/>
          </p:cNvPr>
          <p:cNvSpPr/>
          <p:nvPr/>
        </p:nvSpPr>
        <p:spPr>
          <a:xfrm>
            <a:off x="0" y="6093296"/>
            <a:ext cx="700720" cy="705200"/>
          </a:xfrm>
          <a:prstGeom prst="actionButtonMovi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" action="ppaction://hlinkshowjump?jump=previousslide"/>
          </p:cNvPr>
          <p:cNvSpPr/>
          <p:nvPr/>
        </p:nvSpPr>
        <p:spPr>
          <a:xfrm>
            <a:off x="8165592" y="6335612"/>
            <a:ext cx="978408" cy="48463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К №11</a:t>
            </a:r>
            <a:endParaRPr lang="ru-RU" sz="1400" dirty="0"/>
          </a:p>
        </p:txBody>
      </p:sp>
      <p:pic>
        <p:nvPicPr>
          <p:cNvPr id="3074" name="Picture 2" descr="C:\Users\Comp\Documents\ПУСЬКИ БЯТЫЕ » Волшебный мир Алиши_files\bf3bfd7032c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196719"/>
            <a:ext cx="2614811" cy="162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Comp\Documents\ПУСЬКИ БЯТЫЕ » Волшебный мир Алиши_files\a966aa0e5a6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196719"/>
            <a:ext cx="2354463" cy="162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05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744758"/>
            <a:ext cx="8513869" cy="69557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1</a:t>
            </a:r>
            <a:r>
              <a:rPr lang="ru-RU" sz="2000" dirty="0" smtClean="0"/>
              <a:t>. Разберите по составу выписанные слова.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2. Приведите примеры из текста однокоренных слов.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3. Приведите примеры форм одного и того же слова.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4. Определите окончания в словах </a:t>
            </a:r>
            <a:r>
              <a:rPr lang="ru-RU" sz="2000" i="1" dirty="0" err="1"/>
              <a:t>б</a:t>
            </a:r>
            <a:r>
              <a:rPr lang="ru-RU" sz="2000" i="1" dirty="0" err="1" smtClean="0"/>
              <a:t>утявку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некузявая</a:t>
            </a:r>
            <a:r>
              <a:rPr lang="ru-RU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 </a:t>
            </a:r>
            <a:r>
              <a:rPr lang="ru-RU" sz="2000" dirty="0" smtClean="0"/>
              <a:t>   Объясните, как вы это сделали.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5. Найдите слово без окончания.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6. Найдите в тексте слова, соответствующие данным схемам,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 </a:t>
            </a:r>
            <a:r>
              <a:rPr lang="ru-RU" sz="2000" dirty="0" smtClean="0"/>
              <a:t>   и выпишите их. </a:t>
            </a:r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dirty="0" smtClean="0"/>
              <a:t>7. Определите, каким способом образованы слова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 </a:t>
            </a:r>
            <a:r>
              <a:rPr lang="ru-RU" sz="2000" i="1" dirty="0" smtClean="0"/>
              <a:t>КАЛУШАТОЧКИ, УВАЗИЛА, НЕКУЗЯВАЯ.</a:t>
            </a:r>
            <a:endParaRPr lang="ru-RU" sz="2000" i="1" dirty="0"/>
          </a:p>
          <a:p>
            <a:pPr>
              <a:lnSpc>
                <a:spcPct val="150000"/>
              </a:lnSpc>
            </a:pPr>
            <a:endParaRPr lang="ru-RU" sz="2000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564" y="4103153"/>
            <a:ext cx="3816424" cy="15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Стрелка вправо 2">
            <a:hlinkClick r:id="rId3" action="ppaction://hlinksldjump"/>
          </p:cNvPr>
          <p:cNvSpPr/>
          <p:nvPr/>
        </p:nvSpPr>
        <p:spPr>
          <a:xfrm>
            <a:off x="7092280" y="724054"/>
            <a:ext cx="978408" cy="48463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К №11</a:t>
            </a:r>
            <a:endParaRPr lang="ru-RU" sz="1400" dirty="0"/>
          </a:p>
        </p:txBody>
      </p:sp>
      <p:sp>
        <p:nvSpPr>
          <p:cNvPr id="4" name="Стрелка вправо 3">
            <a:hlinkClick r:id="rId3" action="ppaction://hlinksldjump"/>
          </p:cNvPr>
          <p:cNvSpPr/>
          <p:nvPr/>
        </p:nvSpPr>
        <p:spPr>
          <a:xfrm>
            <a:off x="7895575" y="1208686"/>
            <a:ext cx="978408" cy="48463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К №11</a:t>
            </a:r>
            <a:endParaRPr lang="ru-RU" sz="1400" dirty="0"/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848153" y="1693318"/>
            <a:ext cx="978408" cy="48463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К№11</a:t>
            </a:r>
            <a:endParaRPr lang="ru-RU" sz="1400" dirty="0"/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5178374" y="3059816"/>
            <a:ext cx="978408" cy="48463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К №11</a:t>
            </a:r>
            <a:endParaRPr lang="ru-RU" sz="1400" dirty="0"/>
          </a:p>
        </p:txBody>
      </p:sp>
      <p:sp>
        <p:nvSpPr>
          <p:cNvPr id="7" name="Стрелка вправо 6">
            <a:hlinkClick r:id="rId3" action="ppaction://hlinksldjump"/>
          </p:cNvPr>
          <p:cNvSpPr/>
          <p:nvPr/>
        </p:nvSpPr>
        <p:spPr>
          <a:xfrm>
            <a:off x="7581484" y="4082717"/>
            <a:ext cx="978408" cy="48463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К №11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649646" y="140904"/>
            <a:ext cx="4587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Работа с текстом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Users\Comp\Documents\ПУСЬКИ БЯТЫЕ » Волшебный мир Алиши_files\242222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034" y="5553205"/>
            <a:ext cx="1809965" cy="1304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157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662061"/>
            <a:ext cx="38247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Итоги урока</a:t>
            </a:r>
            <a:endParaRPr lang="ru-RU" sz="5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C:\Users\Comp\Desktop\смайлики\8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2856"/>
            <a:ext cx="2525165" cy="2443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57393" y="2266118"/>
            <a:ext cx="59866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Предлагаю вернуться к эпиграфу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целям урока.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ли поставленные нами цели выполнены?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>
            <a:hlinkClick r:id="rId3" action="ppaction://hlinksldjump"/>
          </p:cNvPr>
          <p:cNvSpPr/>
          <p:nvPr/>
        </p:nvSpPr>
        <p:spPr>
          <a:xfrm>
            <a:off x="8647878" y="2322588"/>
            <a:ext cx="489204" cy="48463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200" dirty="0"/>
          </a:p>
        </p:txBody>
      </p:sp>
      <p:sp>
        <p:nvSpPr>
          <p:cNvPr id="5" name="Стрелка вправо 4">
            <a:hlinkClick r:id="rId4" action="ppaction://hlinksldjump"/>
          </p:cNvPr>
          <p:cNvSpPr/>
          <p:nvPr/>
        </p:nvSpPr>
        <p:spPr>
          <a:xfrm>
            <a:off x="5603305" y="2689427"/>
            <a:ext cx="978408" cy="48463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К №10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834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476672"/>
            <a:ext cx="23025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Эссе</a:t>
            </a:r>
            <a:endParaRPr lang="ru-RU" sz="6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4846" y="1700808"/>
            <a:ext cx="799667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теперь, ребята, предлагаю вам написать эссе, 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небольшое сочинение, в котором вы подытожите свои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знания по изученной теме: что вы узнали, чему научились,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ыполнили ли поставленные перед собой цели.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Comp\Desktop\смайлики\s1110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58" y="3933056"/>
            <a:ext cx="3168352" cy="277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55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404664"/>
            <a:ext cx="57147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5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3283" y="1700808"/>
            <a:ext cx="816396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Придумайте фантастический рассказ, где бы действовали 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жители придуманной вами планеты, и напишите сочинение-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азвлечение. Образованные вами слова помогут назвать 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ланету, изобразить героев, описать их поступки. Не 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влекайтесь чересчур новообразованиями, иначе слушатели 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читатели вас не поймут.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Comp\Desktop\смайлики\s312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274" y="4755535"/>
            <a:ext cx="2537458" cy="2102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819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smtClean="0">
                <a:latin typeface="Century" pitchFamily="18" charset="0"/>
              </a:rPr>
              <a:t>Эпиграф</a:t>
            </a:r>
            <a:endParaRPr lang="ru-RU" sz="5400" dirty="0"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72816"/>
            <a:ext cx="7125112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Слово делится на части,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Ах, какое это счастье!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Может каждый грамотей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Делать слово из частей!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Century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5589240"/>
            <a:ext cx="68057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Ребята, как вы думаете, какой будет тема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сегодняшнего урока?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884368" y="6301031"/>
            <a:ext cx="978408" cy="48463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К №14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748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ая выноска 15"/>
          <p:cNvSpPr/>
          <p:nvPr/>
        </p:nvSpPr>
        <p:spPr>
          <a:xfrm>
            <a:off x="1997922" y="4149080"/>
            <a:ext cx="5043117" cy="2196824"/>
          </a:xfrm>
          <a:prstGeom prst="wedgeRectCallout">
            <a:avLst>
              <a:gd name="adj1" fmla="val 64712"/>
              <a:gd name="adj2" fmla="val -65293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800" dirty="0" smtClean="0">
                <a:solidFill>
                  <a:schemeClr val="tx1"/>
                </a:solidFill>
              </a:rPr>
              <a:t>1. Раздел науки о языке, изучающий части слова?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685384" y="548680"/>
            <a:ext cx="1650107" cy="9361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Ответ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9594" y="2284820"/>
            <a:ext cx="648072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1</a:t>
            </a:r>
            <a:endParaRPr lang="ru-RU" sz="3600" dirty="0">
              <a:solidFill>
                <a:schemeClr val="tx1"/>
              </a:solidFill>
            </a:endParaRPr>
          </a:p>
        </p:txBody>
      </p:sp>
      <p:grpSp>
        <p:nvGrpSpPr>
          <p:cNvPr id="122" name="Группа 121"/>
          <p:cNvGrpSpPr/>
          <p:nvPr/>
        </p:nvGrpSpPr>
        <p:grpSpPr>
          <a:xfrm>
            <a:off x="797666" y="2186257"/>
            <a:ext cx="8116125" cy="917206"/>
            <a:chOff x="826659" y="2154343"/>
            <a:chExt cx="8116125" cy="917206"/>
          </a:xfrm>
        </p:grpSpPr>
        <p:sp>
          <p:nvSpPr>
            <p:cNvPr id="123" name="Прямоугольник 122"/>
            <p:cNvSpPr/>
            <p:nvPr/>
          </p:nvSpPr>
          <p:spPr>
            <a:xfrm>
              <a:off x="2675230" y="2157149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tx1"/>
                </a:solidFill>
              </a:endParaRPr>
            </a:p>
          </p:txBody>
        </p:sp>
        <p:sp>
          <p:nvSpPr>
            <p:cNvPr id="124" name="Прямоугольник 123"/>
            <p:cNvSpPr/>
            <p:nvPr/>
          </p:nvSpPr>
          <p:spPr>
            <a:xfrm>
              <a:off x="5313784" y="2157149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</a:rPr>
                <a:t>М</a:t>
              </a:r>
              <a:endParaRPr lang="ru-RU" sz="3600" dirty="0">
                <a:solidFill>
                  <a:schemeClr val="tx1"/>
                </a:solidFill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6228184" y="2157149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</a:rPr>
                <a:t>И</a:t>
              </a:r>
              <a:endParaRPr lang="ru-RU" sz="3600" dirty="0">
                <a:solidFill>
                  <a:schemeClr val="tx1"/>
                </a:solidFill>
              </a:endParaRPr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7092280" y="2157149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tx1"/>
                </a:solidFill>
              </a:endParaRPr>
            </a:p>
          </p:txBody>
        </p:sp>
        <p:sp>
          <p:nvSpPr>
            <p:cNvPr id="127" name="Прямоугольник 126"/>
            <p:cNvSpPr/>
            <p:nvPr/>
          </p:nvSpPr>
          <p:spPr>
            <a:xfrm>
              <a:off x="8028384" y="2157149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tx1"/>
                </a:solidFill>
              </a:endParaRPr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826659" y="2157149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tx1"/>
                </a:solidFill>
              </a:endParaRPr>
            </a:p>
          </p:txBody>
        </p:sp>
        <p:sp>
          <p:nvSpPr>
            <p:cNvPr id="129" name="Прямоугольник 128"/>
            <p:cNvSpPr/>
            <p:nvPr/>
          </p:nvSpPr>
          <p:spPr>
            <a:xfrm>
              <a:off x="5347313" y="2154343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tx1"/>
                </a:solidFill>
              </a:endParaRPr>
            </a:p>
          </p:txBody>
        </p:sp>
        <p:sp>
          <p:nvSpPr>
            <p:cNvPr id="130" name="Прямоугольник 129"/>
            <p:cNvSpPr/>
            <p:nvPr/>
          </p:nvSpPr>
          <p:spPr>
            <a:xfrm>
              <a:off x="6261713" y="2154343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tx1"/>
                </a:solidFill>
              </a:endParaRPr>
            </a:p>
          </p:txBody>
        </p:sp>
        <p:sp>
          <p:nvSpPr>
            <p:cNvPr id="131" name="Прямоугольник 130"/>
            <p:cNvSpPr/>
            <p:nvPr/>
          </p:nvSpPr>
          <p:spPr>
            <a:xfrm>
              <a:off x="4432913" y="2157149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tx1"/>
                </a:solidFill>
              </a:endParaRPr>
            </a:p>
          </p:txBody>
        </p:sp>
        <p:sp>
          <p:nvSpPr>
            <p:cNvPr id="132" name="Прямоугольник 131"/>
            <p:cNvSpPr/>
            <p:nvPr/>
          </p:nvSpPr>
          <p:spPr>
            <a:xfrm>
              <a:off x="1779945" y="2157149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tx1"/>
                </a:solidFill>
              </a:endParaRPr>
            </a:p>
          </p:txBody>
        </p:sp>
        <p:sp>
          <p:nvSpPr>
            <p:cNvPr id="133" name="Прямоугольник 132"/>
            <p:cNvSpPr/>
            <p:nvPr/>
          </p:nvSpPr>
          <p:spPr>
            <a:xfrm>
              <a:off x="3572083" y="2157149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1" name="Группа 220"/>
          <p:cNvGrpSpPr/>
          <p:nvPr/>
        </p:nvGrpSpPr>
        <p:grpSpPr>
          <a:xfrm>
            <a:off x="797666" y="2186794"/>
            <a:ext cx="8124444" cy="916669"/>
            <a:chOff x="797666" y="2126405"/>
            <a:chExt cx="8124444" cy="916669"/>
          </a:xfrm>
        </p:grpSpPr>
        <p:sp>
          <p:nvSpPr>
            <p:cNvPr id="206" name="Прямоугольник 205"/>
            <p:cNvSpPr/>
            <p:nvPr/>
          </p:nvSpPr>
          <p:spPr>
            <a:xfrm>
              <a:off x="797666" y="2126406"/>
              <a:ext cx="888802" cy="8784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</a:rPr>
                <a:t>М</a:t>
              </a:r>
              <a:endParaRPr lang="ru-RU" sz="3600" dirty="0">
                <a:solidFill>
                  <a:schemeClr val="tx1"/>
                </a:solidFill>
              </a:endParaRPr>
            </a:p>
          </p:txBody>
        </p:sp>
        <p:sp>
          <p:nvSpPr>
            <p:cNvPr id="207" name="Прямоугольник 206"/>
            <p:cNvSpPr/>
            <p:nvPr/>
          </p:nvSpPr>
          <p:spPr>
            <a:xfrm>
              <a:off x="1744829" y="2126406"/>
              <a:ext cx="888802" cy="8784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</a:rPr>
                <a:t>М</a:t>
              </a:r>
              <a:endParaRPr lang="ru-RU" sz="3600" dirty="0">
                <a:solidFill>
                  <a:schemeClr val="tx1"/>
                </a:solidFill>
              </a:endParaRPr>
            </a:p>
          </p:txBody>
        </p:sp>
        <p:sp>
          <p:nvSpPr>
            <p:cNvPr id="208" name="Прямоугольник 207"/>
            <p:cNvSpPr/>
            <p:nvPr/>
          </p:nvSpPr>
          <p:spPr>
            <a:xfrm>
              <a:off x="2659036" y="2126406"/>
              <a:ext cx="888802" cy="8784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</a:rPr>
                <a:t>М</a:t>
              </a:r>
              <a:endParaRPr lang="ru-RU" sz="3600" dirty="0">
                <a:solidFill>
                  <a:schemeClr val="tx1"/>
                </a:solidFill>
              </a:endParaRPr>
            </a:p>
          </p:txBody>
        </p:sp>
        <p:sp>
          <p:nvSpPr>
            <p:cNvPr id="209" name="Прямоугольник 208"/>
            <p:cNvSpPr/>
            <p:nvPr/>
          </p:nvSpPr>
          <p:spPr>
            <a:xfrm>
              <a:off x="3590267" y="2126406"/>
              <a:ext cx="888802" cy="8784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</a:rPr>
                <a:t>М</a:t>
              </a:r>
              <a:endParaRPr lang="ru-RU" sz="3600" dirty="0">
                <a:solidFill>
                  <a:schemeClr val="tx1"/>
                </a:solidFill>
              </a:endParaRPr>
            </a:p>
          </p:txBody>
        </p:sp>
        <p:sp>
          <p:nvSpPr>
            <p:cNvPr id="210" name="Прямоугольник 209"/>
            <p:cNvSpPr/>
            <p:nvPr/>
          </p:nvSpPr>
          <p:spPr>
            <a:xfrm>
              <a:off x="4283967" y="2126406"/>
              <a:ext cx="1000823" cy="9166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>
                  <a:solidFill>
                    <a:schemeClr val="tx1"/>
                  </a:solidFill>
                </a:rPr>
                <a:t>Е</a:t>
              </a:r>
            </a:p>
          </p:txBody>
        </p:sp>
        <p:sp>
          <p:nvSpPr>
            <p:cNvPr id="217" name="Прямоугольник 216"/>
            <p:cNvSpPr/>
            <p:nvPr/>
          </p:nvSpPr>
          <p:spPr>
            <a:xfrm>
              <a:off x="5292080" y="2126406"/>
              <a:ext cx="888802" cy="9166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>
                  <a:solidFill>
                    <a:schemeClr val="tx1"/>
                  </a:solidFill>
                </a:rPr>
                <a:t>М</a:t>
              </a:r>
            </a:p>
          </p:txBody>
        </p:sp>
        <p:sp>
          <p:nvSpPr>
            <p:cNvPr id="218" name="Прямоугольник 217"/>
            <p:cNvSpPr/>
            <p:nvPr/>
          </p:nvSpPr>
          <p:spPr>
            <a:xfrm>
              <a:off x="6156176" y="2126406"/>
              <a:ext cx="888802" cy="9166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>
                  <a:solidFill>
                    <a:schemeClr val="tx1"/>
                  </a:solidFill>
                </a:rPr>
                <a:t>И</a:t>
              </a:r>
            </a:p>
          </p:txBody>
        </p:sp>
        <p:sp>
          <p:nvSpPr>
            <p:cNvPr id="219" name="Прямоугольник 218"/>
            <p:cNvSpPr/>
            <p:nvPr/>
          </p:nvSpPr>
          <p:spPr>
            <a:xfrm>
              <a:off x="7020272" y="2126406"/>
              <a:ext cx="888802" cy="9166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>
                  <a:solidFill>
                    <a:schemeClr val="tx1"/>
                  </a:solidFill>
                </a:rPr>
                <a:t>К</a:t>
              </a:r>
            </a:p>
          </p:txBody>
        </p:sp>
        <p:sp>
          <p:nvSpPr>
            <p:cNvPr id="220" name="Прямоугольник 219"/>
            <p:cNvSpPr/>
            <p:nvPr/>
          </p:nvSpPr>
          <p:spPr>
            <a:xfrm>
              <a:off x="7884367" y="2126406"/>
              <a:ext cx="1037743" cy="9138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>
                  <a:solidFill>
                    <a:schemeClr val="tx1"/>
                  </a:solidFill>
                </a:rPr>
                <a:t>А</a:t>
              </a:r>
            </a:p>
          </p:txBody>
        </p:sp>
        <p:sp>
          <p:nvSpPr>
            <p:cNvPr id="222" name="Прямоугольник 221"/>
            <p:cNvSpPr/>
            <p:nvPr/>
          </p:nvSpPr>
          <p:spPr>
            <a:xfrm>
              <a:off x="829387" y="2126406"/>
              <a:ext cx="888802" cy="8784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</a:rPr>
                <a:t>М</a:t>
              </a:r>
              <a:endParaRPr lang="ru-RU" sz="3600" dirty="0">
                <a:solidFill>
                  <a:schemeClr val="tx1"/>
                </a:solidFill>
              </a:endParaRPr>
            </a:p>
          </p:txBody>
        </p:sp>
        <p:sp>
          <p:nvSpPr>
            <p:cNvPr id="223" name="Прямоугольник 222"/>
            <p:cNvSpPr/>
            <p:nvPr/>
          </p:nvSpPr>
          <p:spPr>
            <a:xfrm>
              <a:off x="1776550" y="2126406"/>
              <a:ext cx="888802" cy="8784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</a:rPr>
                <a:t>М</a:t>
              </a:r>
              <a:endParaRPr lang="ru-RU" sz="3600" dirty="0">
                <a:solidFill>
                  <a:schemeClr val="tx1"/>
                </a:solidFill>
              </a:endParaRPr>
            </a:p>
          </p:txBody>
        </p:sp>
        <p:sp>
          <p:nvSpPr>
            <p:cNvPr id="224" name="Прямоугольник 223"/>
            <p:cNvSpPr/>
            <p:nvPr/>
          </p:nvSpPr>
          <p:spPr>
            <a:xfrm>
              <a:off x="2555776" y="2126406"/>
              <a:ext cx="888802" cy="9138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>
                  <a:solidFill>
                    <a:schemeClr val="tx1"/>
                  </a:solidFill>
                </a:rPr>
                <a:t>Р</a:t>
              </a:r>
            </a:p>
          </p:txBody>
        </p:sp>
        <p:sp>
          <p:nvSpPr>
            <p:cNvPr id="225" name="Прямоугольник 224"/>
            <p:cNvSpPr/>
            <p:nvPr/>
          </p:nvSpPr>
          <p:spPr>
            <a:xfrm>
              <a:off x="3419872" y="2126406"/>
              <a:ext cx="888802" cy="9166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>
                  <a:solidFill>
                    <a:schemeClr val="tx1"/>
                  </a:solidFill>
                </a:rPr>
                <a:t>Ф</a:t>
              </a:r>
            </a:p>
          </p:txBody>
        </p:sp>
        <p:sp>
          <p:nvSpPr>
            <p:cNvPr id="226" name="Прямоугольник 225"/>
            <p:cNvSpPr/>
            <p:nvPr/>
          </p:nvSpPr>
          <p:spPr>
            <a:xfrm>
              <a:off x="797666" y="2126405"/>
              <a:ext cx="918720" cy="91666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</a:rPr>
                <a:t>М</a:t>
              </a:r>
              <a:endParaRPr lang="ru-RU" sz="3600" dirty="0">
                <a:solidFill>
                  <a:schemeClr val="tx1"/>
                </a:solidFill>
              </a:endParaRPr>
            </a:p>
          </p:txBody>
        </p:sp>
        <p:sp>
          <p:nvSpPr>
            <p:cNvPr id="227" name="Прямоугольник 226"/>
            <p:cNvSpPr/>
            <p:nvPr/>
          </p:nvSpPr>
          <p:spPr>
            <a:xfrm>
              <a:off x="1691680" y="2126406"/>
              <a:ext cx="888802" cy="9138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</a:rPr>
                <a:t>О</a:t>
              </a:r>
              <a:endParaRPr lang="ru-RU" sz="36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816962" y="692696"/>
            <a:ext cx="4195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КРОССВОРД</a:t>
            </a:r>
            <a:endParaRPr lang="ru-RU" sz="4800" dirty="0">
              <a:solidFill>
                <a:srgbClr val="0070C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2050" name="Picture 2" descr="C:\Users\Comp\Desktop\смайлики\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111" y="321754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04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434733" y="2065886"/>
            <a:ext cx="6283915" cy="930362"/>
            <a:chOff x="1434733" y="2065886"/>
            <a:chExt cx="6283915" cy="930362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434733" y="208184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334626" y="206588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251759" y="206588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166159" y="206588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5076056" y="206588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940152" y="206588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804248" y="206588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602861" y="2159671"/>
            <a:ext cx="768582" cy="70341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2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1187624" y="4869160"/>
            <a:ext cx="5328592" cy="1692768"/>
          </a:xfrm>
          <a:prstGeom prst="wedgeRectCallout">
            <a:avLst>
              <a:gd name="adj1" fmla="val 70780"/>
              <a:gd name="adj2" fmla="val -12402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Значимая часть слова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4552" y="620688"/>
            <a:ext cx="1321296" cy="12744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Ответ</a:t>
            </a:r>
            <a:endParaRPr lang="ru-RU" sz="2800" dirty="0">
              <a:solidFill>
                <a:schemeClr val="tx1"/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403648" y="1989242"/>
            <a:ext cx="6315000" cy="1007006"/>
            <a:chOff x="1403648" y="1989242"/>
            <a:chExt cx="6315000" cy="1007006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403648" y="1989242"/>
              <a:ext cx="914400" cy="10070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>
                  <a:solidFill>
                    <a:schemeClr val="tx1"/>
                  </a:solidFill>
                </a:rPr>
                <a:t>М</a:t>
              </a: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2339752" y="2005205"/>
              <a:ext cx="914400" cy="9910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3249055" y="1989243"/>
              <a:ext cx="914400" cy="10070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>
                  <a:solidFill>
                    <a:schemeClr val="tx1"/>
                  </a:solidFill>
                </a:rPr>
                <a:t>Р</a:t>
              </a: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4139952" y="2005206"/>
              <a:ext cx="914400" cy="9910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tx1"/>
                  </a:solidFill>
                </a:rPr>
                <a:t>Ф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5004048" y="1989244"/>
              <a:ext cx="914400" cy="10070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tx1"/>
                  </a:solidFill>
                </a:rPr>
                <a:t>Е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5940152" y="2005206"/>
              <a:ext cx="792088" cy="9910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>
                  <a:solidFill>
                    <a:schemeClr val="tx1"/>
                  </a:solidFill>
                </a:rPr>
                <a:t>М</a:t>
              </a: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6732240" y="1989243"/>
              <a:ext cx="986408" cy="10070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tx1"/>
                  </a:solidFill>
                </a:rPr>
                <a:t>А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3074" name="Picture 2" descr="C:\Users\Comp\Desktop\смайлики\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348" y="3211868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725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1043608" y="2180266"/>
            <a:ext cx="7128792" cy="816686"/>
            <a:chOff x="1043608" y="2180266"/>
            <a:chExt cx="7128792" cy="81668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043608" y="2180266"/>
              <a:ext cx="792088" cy="8166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1835696" y="2180266"/>
              <a:ext cx="792088" cy="8166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627784" y="2180266"/>
              <a:ext cx="792088" cy="8166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419872" y="2180266"/>
              <a:ext cx="792088" cy="8166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211960" y="2180266"/>
              <a:ext cx="792088" cy="8166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990275" y="2180266"/>
              <a:ext cx="792088" cy="8166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96136" y="2180266"/>
              <a:ext cx="792088" cy="8166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588224" y="2180266"/>
              <a:ext cx="792088" cy="8166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7380312" y="2180266"/>
              <a:ext cx="792088" cy="8166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203633" y="2264573"/>
            <a:ext cx="828092" cy="6480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3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1835695" y="4941168"/>
            <a:ext cx="4608513" cy="1656184"/>
          </a:xfrm>
          <a:prstGeom prst="wedgeRectCallout">
            <a:avLst>
              <a:gd name="adj1" fmla="val 78078"/>
              <a:gd name="adj2" fmla="val -12703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800" dirty="0" smtClean="0">
                <a:solidFill>
                  <a:schemeClr val="tx1"/>
                </a:solidFill>
              </a:rPr>
              <a:t>Морфема, стоящая перед корнем?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58000" y="332656"/>
            <a:ext cx="1490464" cy="914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Ответ</a:t>
            </a:r>
            <a:endParaRPr lang="ru-RU" sz="2800" dirty="0">
              <a:solidFill>
                <a:schemeClr val="tx1"/>
              </a:solidFill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1031725" y="2204417"/>
            <a:ext cx="7128792" cy="768383"/>
            <a:chOff x="1059596" y="2228569"/>
            <a:chExt cx="7128792" cy="768383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1059596" y="2228569"/>
              <a:ext cx="792088" cy="7683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</a:rPr>
                <a:t>П</a:t>
              </a:r>
              <a:endParaRPr lang="ru-RU" sz="3600" dirty="0">
                <a:solidFill>
                  <a:schemeClr val="tx1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860920" y="2228569"/>
              <a:ext cx="792088" cy="7683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>
                  <a:solidFill>
                    <a:schemeClr val="tx1"/>
                  </a:solidFill>
                </a:rPr>
                <a:t>Р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653008" y="2228569"/>
              <a:ext cx="792088" cy="7683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>
                  <a:solidFill>
                    <a:schemeClr val="tx1"/>
                  </a:solidFill>
                </a:rPr>
                <a:t>И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445096" y="2228569"/>
              <a:ext cx="792088" cy="7683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>
                  <a:solidFill>
                    <a:schemeClr val="tx1"/>
                  </a:solidFill>
                </a:rPr>
                <a:t>С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237184" y="2228569"/>
              <a:ext cx="792088" cy="7683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>
                  <a:solidFill>
                    <a:schemeClr val="tx1"/>
                  </a:solidFill>
                </a:rPr>
                <a:t>Т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020036" y="2228569"/>
              <a:ext cx="792088" cy="7683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>
                  <a:solidFill>
                    <a:schemeClr val="tx1"/>
                  </a:solidFill>
                </a:rPr>
                <a:t>А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812124" y="2228569"/>
              <a:ext cx="792088" cy="7683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>
                  <a:solidFill>
                    <a:schemeClr val="tx1"/>
                  </a:solidFill>
                </a:rPr>
                <a:t>В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604212" y="2228569"/>
              <a:ext cx="792088" cy="7683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>
                  <a:solidFill>
                    <a:schemeClr val="tx1"/>
                  </a:solidFill>
                </a:rPr>
                <a:t>К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7396300" y="2228569"/>
              <a:ext cx="792088" cy="7683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>
                  <a:solidFill>
                    <a:schemeClr val="tx1"/>
                  </a:solidFill>
                </a:rPr>
                <a:t>А</a:t>
              </a:r>
            </a:p>
          </p:txBody>
        </p:sp>
      </p:grpSp>
      <p:pic>
        <p:nvPicPr>
          <p:cNvPr id="1026" name="Picture 2" descr="C:\Users\Comp\Desktop\смайлики\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473" y="308225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452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1187624" y="2326498"/>
            <a:ext cx="5976664" cy="792088"/>
            <a:chOff x="1187624" y="2326498"/>
            <a:chExt cx="5976664" cy="79208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187624" y="2326498"/>
              <a:ext cx="864096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2051720" y="2326498"/>
              <a:ext cx="864096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847453" y="2326498"/>
              <a:ext cx="864096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707904" y="2326498"/>
              <a:ext cx="864096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572000" y="2326498"/>
              <a:ext cx="864096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436096" y="2326498"/>
              <a:ext cx="864096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300192" y="2326498"/>
              <a:ext cx="864096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467544" y="2405317"/>
            <a:ext cx="720080" cy="6344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4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543197" y="4437112"/>
            <a:ext cx="5472608" cy="1944216"/>
          </a:xfrm>
          <a:prstGeom prst="wedgeRectCallout">
            <a:avLst>
              <a:gd name="adj1" fmla="val 75217"/>
              <a:gd name="adj2" fmla="val -81403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800" dirty="0" err="1" smtClean="0">
                <a:solidFill>
                  <a:schemeClr val="tx1"/>
                </a:solidFill>
              </a:rPr>
              <a:t>Морфема,стоящая</a:t>
            </a:r>
            <a:r>
              <a:rPr lang="ru-RU" sz="2800" dirty="0" smtClean="0">
                <a:solidFill>
                  <a:schemeClr val="tx1"/>
                </a:solidFill>
              </a:rPr>
              <a:t> после </a:t>
            </a:r>
            <a:r>
              <a:rPr lang="ru-RU" sz="2800" dirty="0" err="1" smtClean="0">
                <a:solidFill>
                  <a:schemeClr val="tx1"/>
                </a:solidFill>
              </a:rPr>
              <a:t>корня,образующая</a:t>
            </a:r>
            <a:r>
              <a:rPr lang="ru-RU" sz="2800" dirty="0" smtClean="0">
                <a:solidFill>
                  <a:schemeClr val="tx1"/>
                </a:solidFill>
              </a:rPr>
              <a:t> новые слова?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Comp\Desktop\смайлики\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294112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6732240" y="451520"/>
            <a:ext cx="1584176" cy="914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Ответ</a:t>
            </a:r>
            <a:endParaRPr lang="ru-RU" sz="3600" dirty="0">
              <a:solidFill>
                <a:schemeClr val="tx1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210881" y="2326498"/>
            <a:ext cx="5953407" cy="778466"/>
            <a:chOff x="1210881" y="2326498"/>
            <a:chExt cx="5953407" cy="77846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210881" y="2326498"/>
              <a:ext cx="792088" cy="7784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</a:rPr>
                <a:t>С</a:t>
              </a:r>
              <a:endParaRPr lang="ru-RU" sz="3600" dirty="0">
                <a:solidFill>
                  <a:schemeClr val="tx1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002969" y="2326498"/>
              <a:ext cx="844484" cy="7784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>
                  <a:solidFill>
                    <a:schemeClr val="tx1"/>
                  </a:solidFill>
                </a:rPr>
                <a:t>У</a:t>
              </a: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2843808" y="2326498"/>
              <a:ext cx="772476" cy="7784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>
                  <a:solidFill>
                    <a:schemeClr val="tx1"/>
                  </a:solidFill>
                </a:rPr>
                <a:t>Ф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3635896" y="2326498"/>
              <a:ext cx="846161" cy="7784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>
                  <a:solidFill>
                    <a:schemeClr val="tx1"/>
                  </a:solidFill>
                </a:rPr>
                <a:t>Ф</a:t>
              </a: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4499992" y="2326498"/>
              <a:ext cx="860969" cy="7784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>
                  <a:solidFill>
                    <a:schemeClr val="tx1"/>
                  </a:solidFill>
                </a:rPr>
                <a:t>И</a:t>
              </a: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5364088" y="2326498"/>
              <a:ext cx="790017" cy="7784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>
                  <a:solidFill>
                    <a:schemeClr val="tx1"/>
                  </a:solidFill>
                </a:rPr>
                <a:t>К</a:t>
              </a: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6156176" y="2326498"/>
              <a:ext cx="1008112" cy="7784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</a:rPr>
                <a:t>С</a:t>
              </a:r>
              <a:endParaRPr lang="ru-RU" sz="3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785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2699792" y="2358516"/>
            <a:ext cx="4752528" cy="720080"/>
            <a:chOff x="1763688" y="2393235"/>
            <a:chExt cx="4752528" cy="72008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763688" y="2393235"/>
              <a:ext cx="792088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2555776" y="2393235"/>
              <a:ext cx="792088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3347864" y="2393235"/>
              <a:ext cx="792088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139952" y="2393235"/>
              <a:ext cx="792088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932040" y="2393235"/>
              <a:ext cx="792088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724128" y="2393235"/>
              <a:ext cx="792088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1835696" y="2487419"/>
            <a:ext cx="576064" cy="53170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5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2843808" y="4509120"/>
            <a:ext cx="3528392" cy="1656184"/>
          </a:xfrm>
          <a:prstGeom prst="wedgeRectCallout">
            <a:avLst>
              <a:gd name="adj1" fmla="val 79735"/>
              <a:gd name="adj2" fmla="val -88301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Главная значимая часть слова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C:\Users\Comp\Desktop\смайлики\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294112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6660232" y="523528"/>
            <a:ext cx="1490464" cy="914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Ответ</a:t>
            </a:r>
            <a:endParaRPr lang="ru-RU" sz="2800" dirty="0">
              <a:solidFill>
                <a:schemeClr val="tx1"/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2714869" y="2380692"/>
            <a:ext cx="4767605" cy="697904"/>
            <a:chOff x="2714869" y="2380692"/>
            <a:chExt cx="4767605" cy="697904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714869" y="2380692"/>
              <a:ext cx="792088" cy="6979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</a:rPr>
                <a:t>К</a:t>
              </a:r>
              <a:endParaRPr lang="ru-RU" sz="3600" dirty="0">
                <a:solidFill>
                  <a:schemeClr val="tx1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506957" y="2380692"/>
              <a:ext cx="792088" cy="6979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299045" y="2380692"/>
              <a:ext cx="792088" cy="6979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</a:rPr>
                <a:t>Р</a:t>
              </a:r>
              <a:endParaRPr lang="ru-RU" sz="3600" dirty="0">
                <a:solidFill>
                  <a:schemeClr val="tx1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106210" y="2380692"/>
              <a:ext cx="792088" cy="6979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>
                  <a:solidFill>
                    <a:schemeClr val="tx1"/>
                  </a:solidFill>
                </a:rPr>
                <a:t>Е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898298" y="2380692"/>
              <a:ext cx="792088" cy="6979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>
                  <a:solidFill>
                    <a:schemeClr val="tx1"/>
                  </a:solidFill>
                </a:rPr>
                <a:t>Н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6690386" y="2380692"/>
              <a:ext cx="792088" cy="6979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>
                  <a:solidFill>
                    <a:schemeClr val="tx1"/>
                  </a:solidFill>
                </a:rPr>
                <a:t>Ь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890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1319680" y="2636912"/>
            <a:ext cx="6936678" cy="543016"/>
            <a:chOff x="810301" y="2366851"/>
            <a:chExt cx="6936678" cy="54301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810301" y="2366851"/>
              <a:ext cx="588014" cy="543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1398315" y="2366851"/>
              <a:ext cx="588014" cy="543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986329" y="2366851"/>
              <a:ext cx="588014" cy="543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574343" y="2366851"/>
              <a:ext cx="588014" cy="543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162357" y="2366851"/>
              <a:ext cx="588014" cy="543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702581" y="2366851"/>
              <a:ext cx="588014" cy="543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278645" y="2366851"/>
              <a:ext cx="588014" cy="543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854709" y="2366851"/>
              <a:ext cx="588014" cy="543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430773" y="2366851"/>
              <a:ext cx="588014" cy="543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006837" y="2366851"/>
              <a:ext cx="588014" cy="543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582901" y="2366851"/>
              <a:ext cx="588014" cy="543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7158965" y="2366851"/>
              <a:ext cx="588014" cy="543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794080" y="2636912"/>
            <a:ext cx="457200" cy="5430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6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9" name="Прямоугольная выноска 28"/>
          <p:cNvSpPr/>
          <p:nvPr/>
        </p:nvSpPr>
        <p:spPr>
          <a:xfrm>
            <a:off x="2201701" y="4293096"/>
            <a:ext cx="4314515" cy="1764776"/>
          </a:xfrm>
          <a:prstGeom prst="wedgeRectCallout">
            <a:avLst>
              <a:gd name="adj1" fmla="val 71533"/>
              <a:gd name="adj2" fmla="val -7515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800" dirty="0" smtClean="0">
                <a:solidFill>
                  <a:schemeClr val="tx1"/>
                </a:solidFill>
              </a:rPr>
              <a:t>Слова, имеющие одинаковый корень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0" name="Picture 2" descr="C:\Users\Comp\Desktop\смайлики\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294112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Прямоугольник 30"/>
          <p:cNvSpPr/>
          <p:nvPr/>
        </p:nvSpPr>
        <p:spPr>
          <a:xfrm>
            <a:off x="6810223" y="836712"/>
            <a:ext cx="1772521" cy="914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Ответ</a:t>
            </a:r>
            <a:endParaRPr lang="ru-RU" sz="2800" dirty="0">
              <a:solidFill>
                <a:schemeClr val="tx1"/>
              </a:solidFill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1319680" y="2636912"/>
            <a:ext cx="6936678" cy="543016"/>
            <a:chOff x="1190933" y="1352093"/>
            <a:chExt cx="6936678" cy="543016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2345650" y="1352093"/>
              <a:ext cx="588014" cy="543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>
                  <a:solidFill>
                    <a:schemeClr val="tx1"/>
                  </a:solidFill>
                </a:rPr>
                <a:t>Н</a:t>
              </a: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931085" y="1352093"/>
              <a:ext cx="588014" cy="543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tx1"/>
                  </a:solidFill>
                </a:rPr>
                <a:t>О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495199" y="1352093"/>
              <a:ext cx="588014" cy="543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>
                  <a:solidFill>
                    <a:schemeClr val="tx1"/>
                  </a:solidFill>
                </a:rPr>
                <a:t>К</a:t>
              </a: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4043361" y="1352093"/>
              <a:ext cx="588014" cy="543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tx1"/>
                  </a:solidFill>
                </a:rPr>
                <a:t>О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4587269" y="1352093"/>
              <a:ext cx="588014" cy="543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>
                  <a:solidFill>
                    <a:schemeClr val="tx1"/>
                  </a:solidFill>
                </a:rPr>
                <a:t>Р</a:t>
              </a: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5163333" y="1352093"/>
              <a:ext cx="588014" cy="543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>
                  <a:solidFill>
                    <a:schemeClr val="tx1"/>
                  </a:solidFill>
                </a:rPr>
                <a:t>Е</a:t>
              </a: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5739397" y="1352093"/>
              <a:ext cx="588014" cy="543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>
                  <a:solidFill>
                    <a:schemeClr val="tx1"/>
                  </a:solidFill>
                </a:rPr>
                <a:t>Н</a:t>
              </a: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6328312" y="1352093"/>
              <a:ext cx="588014" cy="543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>
                  <a:solidFill>
                    <a:schemeClr val="tx1"/>
                  </a:solidFill>
                </a:rPr>
                <a:t>Н</a:t>
              </a: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6896982" y="1352093"/>
              <a:ext cx="588014" cy="543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>
                  <a:solidFill>
                    <a:schemeClr val="tx1"/>
                  </a:solidFill>
                </a:rPr>
                <a:t>Ы</a:t>
              </a: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7467589" y="1352093"/>
              <a:ext cx="660022" cy="543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>
                  <a:solidFill>
                    <a:schemeClr val="tx1"/>
                  </a:solidFill>
                </a:rPr>
                <a:t>Е</a:t>
              </a: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778947" y="1352093"/>
              <a:ext cx="588014" cy="543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>
                  <a:solidFill>
                    <a:schemeClr val="tx1"/>
                  </a:solidFill>
                </a:rPr>
                <a:t>Д</a:t>
              </a: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190933" y="1352093"/>
              <a:ext cx="588014" cy="543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tx1"/>
                  </a:solidFill>
                </a:rPr>
                <a:t>О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43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2249561" y="2348880"/>
            <a:ext cx="5369588" cy="914400"/>
            <a:chOff x="1484964" y="2194218"/>
            <a:chExt cx="5369588" cy="91440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139952" y="219421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004048" y="219421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940152" y="219421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484964" y="219421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399364" y="219421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275856" y="219421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1403648" y="2446040"/>
            <a:ext cx="720080" cy="7200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7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2123728" y="4653136"/>
            <a:ext cx="4248472" cy="1944216"/>
          </a:xfrm>
          <a:prstGeom prst="wedgeRectCallout">
            <a:avLst>
              <a:gd name="adj1" fmla="val 73933"/>
              <a:gd name="adj2" fmla="val -77893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Часть слова без окончания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4" name="Picture 2" descr="C:\Users\Comp\Desktop\смайлики\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532394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6804248" y="548680"/>
            <a:ext cx="1729301" cy="914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Ответ</a:t>
            </a:r>
            <a:endParaRPr lang="ru-RU" sz="2800" dirty="0">
              <a:solidFill>
                <a:schemeClr val="tx1"/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2249561" y="2348880"/>
            <a:ext cx="5376546" cy="914400"/>
            <a:chOff x="2242602" y="2279445"/>
            <a:chExt cx="5376546" cy="914400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2242602" y="2279445"/>
              <a:ext cx="948437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tx1"/>
                  </a:solidFill>
                </a:rPr>
                <a:t>О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191039" y="2279445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>
                  <a:solidFill>
                    <a:schemeClr val="tx1"/>
                  </a:solidFill>
                </a:rPr>
                <a:t>С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990149" y="2279445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>
                  <a:solidFill>
                    <a:schemeClr val="tx1"/>
                  </a:solidFill>
                </a:rPr>
                <a:t>Н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860032" y="2279445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tx1"/>
                  </a:solidFill>
                </a:rPr>
                <a:t>О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41259" y="2279445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>
                  <a:solidFill>
                    <a:schemeClr val="tx1"/>
                  </a:solidFill>
                </a:rPr>
                <a:t>В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6660231" y="2279445"/>
              <a:ext cx="958917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>
                  <a:solidFill>
                    <a:schemeClr val="tx1"/>
                  </a:solidFill>
                </a:rPr>
                <a:t>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554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728</TotalTime>
  <Words>632</Words>
  <Application>Microsoft Office PowerPoint</Application>
  <PresentationFormat>Экран (4:3)</PresentationFormat>
  <Paragraphs>164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Spring</vt:lpstr>
      <vt:lpstr>Повторение и обобщение материала по теме «Морфемика» 6 класс</vt:lpstr>
      <vt:lpstr>Эпиграф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и обобщение материала по теме «Морфемика» 6 класс</dc:title>
  <dc:creator>Татьяна</dc:creator>
  <cp:lastModifiedBy>Comp</cp:lastModifiedBy>
  <cp:revision>54</cp:revision>
  <dcterms:created xsi:type="dcterms:W3CDTF">2013-03-19T19:12:17Z</dcterms:created>
  <dcterms:modified xsi:type="dcterms:W3CDTF">2017-05-25T14:33:39Z</dcterms:modified>
</cp:coreProperties>
</file>