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982A3-2F0C-467D-B17F-DE65FE82D2B9}" type="datetimeFigureOut">
              <a:rPr lang="ru-RU" smtClean="0"/>
              <a:t>24.01.2020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0099D-7382-4DB6-BC7B-30030ACEE7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0099D-7382-4DB6-BC7B-30030ACEE7BA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Южная Индия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От моря до гор и обратно</a:t>
            </a:r>
            <a:endParaRPr lang="ru-RU" dirty="0"/>
          </a:p>
        </p:txBody>
      </p:sp>
    </p:spTree>
  </p:cSld>
  <p:clrMapOvr>
    <a:masterClrMapping/>
  </p:clrMapOvr>
  <p:transition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/>
              <a:t>День седьмой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/>
          <a:lstStyle/>
          <a:p>
            <a:pPr>
              <a:buNone/>
            </a:pPr>
            <a:r>
              <a:rPr lang="ru-RU" b="1" dirty="0" err="1" smtClean="0">
                <a:solidFill>
                  <a:schemeClr val="tx2"/>
                </a:solidFill>
              </a:rPr>
              <a:t>Амритапури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  <a:r>
              <a:rPr lang="ru-RU" dirty="0" smtClean="0">
                <a:solidFill>
                  <a:schemeClr val="tx2"/>
                </a:solidFill>
              </a:rPr>
              <a:t> Сегодня нас ждет путешествие к "великой обнимающей матери". </a:t>
            </a:r>
            <a:r>
              <a:rPr lang="ru-RU" dirty="0" err="1" smtClean="0">
                <a:solidFill>
                  <a:schemeClr val="tx2"/>
                </a:solidFill>
              </a:rPr>
              <a:t>Амма</a:t>
            </a:r>
            <a:r>
              <a:rPr lang="ru-RU" dirty="0" smtClean="0">
                <a:solidFill>
                  <a:schemeClr val="tx2"/>
                </a:solidFill>
              </a:rPr>
              <a:t> (полное имя Мата </a:t>
            </a:r>
            <a:r>
              <a:rPr lang="ru-RU" dirty="0" err="1" smtClean="0">
                <a:solidFill>
                  <a:schemeClr val="tx2"/>
                </a:solidFill>
              </a:rPr>
              <a:t>Амританандамайи</a:t>
            </a:r>
            <a:r>
              <a:rPr lang="ru-RU" dirty="0" smtClean="0">
                <a:solidFill>
                  <a:schemeClr val="tx2"/>
                </a:solidFill>
              </a:rPr>
              <a:t>) - святая, духовный лидер и основатель </a:t>
            </a:r>
            <a:r>
              <a:rPr lang="ru-RU" dirty="0" err="1" smtClean="0">
                <a:solidFill>
                  <a:schemeClr val="tx2"/>
                </a:solidFill>
              </a:rPr>
              <a:t>ашрама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Амритапури</a:t>
            </a:r>
            <a:r>
              <a:rPr lang="ru-RU" dirty="0" smtClean="0">
                <a:solidFill>
                  <a:schemeClr val="tx2"/>
                </a:solidFill>
              </a:rPr>
              <a:t>. За свою жизнь она обняла более 30 </a:t>
            </a:r>
            <a:r>
              <a:rPr lang="ru-RU" dirty="0" err="1" smtClean="0">
                <a:solidFill>
                  <a:schemeClr val="tx2"/>
                </a:solidFill>
              </a:rPr>
              <a:t>млн</a:t>
            </a:r>
            <a:r>
              <a:rPr lang="ru-RU" dirty="0" smtClean="0">
                <a:solidFill>
                  <a:schemeClr val="tx2"/>
                </a:solidFill>
              </a:rPr>
              <a:t> человек, иногда более чем по 50 000 человек в день! </a:t>
            </a:r>
            <a:r>
              <a:rPr lang="ru-RU" dirty="0" err="1" smtClean="0">
                <a:solidFill>
                  <a:schemeClr val="tx2"/>
                </a:solidFill>
              </a:rPr>
              <a:t>Амма</a:t>
            </a:r>
            <a:r>
              <a:rPr lang="ru-RU" dirty="0" smtClean="0">
                <a:solidFill>
                  <a:schemeClr val="tx2"/>
                </a:solidFill>
              </a:rPr>
              <a:t> также получила известность за свою благотворительную деятельность.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Десятки тысяч паломников приезжают в </a:t>
            </a:r>
            <a:r>
              <a:rPr lang="ru-RU" dirty="0" err="1" smtClean="0">
                <a:solidFill>
                  <a:schemeClr val="tx2"/>
                </a:solidFill>
              </a:rPr>
              <a:t>Кералу</a:t>
            </a:r>
            <a:r>
              <a:rPr lang="ru-RU" dirty="0" smtClean="0">
                <a:solidFill>
                  <a:schemeClr val="tx2"/>
                </a:solidFill>
              </a:rPr>
              <a:t> специально для того, чтобы увидеть эту уникальную женщину и получить благословение. И мы обязательно прикоснемся к ее светлой энергии.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/>
              <a:t>День восьмой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err="1" smtClean="0">
                <a:solidFill>
                  <a:schemeClr val="tx2"/>
                </a:solidFill>
              </a:rPr>
              <a:t>Аллеппи</a:t>
            </a:r>
            <a:r>
              <a:rPr lang="ru-RU" dirty="0" smtClean="0">
                <a:solidFill>
                  <a:schemeClr val="tx2"/>
                </a:solidFill>
              </a:rPr>
              <a:t>. Следующая точка нашего маршрута - настоящее райское местечко, один из самых романтичных городков в Индии. </a:t>
            </a:r>
            <a:r>
              <a:rPr lang="ru-RU" dirty="0" err="1" smtClean="0">
                <a:solidFill>
                  <a:schemeClr val="tx2"/>
                </a:solidFill>
              </a:rPr>
              <a:t>Алаппужа</a:t>
            </a:r>
            <a:r>
              <a:rPr lang="ru-RU" dirty="0" smtClean="0">
                <a:solidFill>
                  <a:schemeClr val="tx2"/>
                </a:solidFill>
              </a:rPr>
              <a:t> (или по-другому </a:t>
            </a:r>
            <a:r>
              <a:rPr lang="ru-RU" dirty="0" err="1" smtClean="0">
                <a:solidFill>
                  <a:schemeClr val="tx2"/>
                </a:solidFill>
              </a:rPr>
              <a:t>Аллеппи</a:t>
            </a:r>
            <a:r>
              <a:rPr lang="ru-RU" dirty="0" smtClean="0">
                <a:solidFill>
                  <a:schemeClr val="tx2"/>
                </a:solidFill>
              </a:rPr>
              <a:t>) — город, знаменитый своими каналами (</a:t>
            </a:r>
            <a:r>
              <a:rPr lang="ru-RU" dirty="0" err="1" smtClean="0">
                <a:solidFill>
                  <a:schemeClr val="tx2"/>
                </a:solidFill>
              </a:rPr>
              <a:t>Backwaters</a:t>
            </a:r>
            <a:r>
              <a:rPr lang="ru-RU" dirty="0" smtClean="0">
                <a:solidFill>
                  <a:schemeClr val="tx2"/>
                </a:solidFill>
              </a:rPr>
              <a:t>) и «</a:t>
            </a:r>
            <a:r>
              <a:rPr lang="ru-RU" dirty="0" err="1" smtClean="0">
                <a:solidFill>
                  <a:schemeClr val="tx2"/>
                </a:solidFill>
              </a:rPr>
              <a:t>хаусботами</a:t>
            </a:r>
            <a:r>
              <a:rPr lang="ru-RU" dirty="0" smtClean="0">
                <a:solidFill>
                  <a:schemeClr val="tx2"/>
                </a:solidFill>
              </a:rPr>
              <a:t>» - домами на воде. 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Мы познакомимся с местной жизнью поближе, неспешно скользя по озеру и заросшим каналам на разноцветной лодке. Прогулка по каналам очень впечатляет – домики местных жителей стоят в рядок, практически у самой воды, и утопают в тени кокосовых и манговых зарослей, а с другой стороны тянутся ярко-зеленые рисовые поля. В небольших протоках блестит идеальная водная гладь. На берегах деревенская жизнь течет своим чередом — люди рыбачат, стирают белье, моют посуду, и просто купаются. 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/>
              <a:t>День девятый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err="1" smtClean="0">
                <a:solidFill>
                  <a:schemeClr val="tx2"/>
                </a:solidFill>
              </a:rPr>
              <a:t>Теккади</a:t>
            </a:r>
            <a:r>
              <a:rPr lang="ru-RU" b="1" dirty="0" smtClean="0">
                <a:solidFill>
                  <a:schemeClr val="tx2"/>
                </a:solidFill>
              </a:rPr>
              <a:t> и национальный парк </a:t>
            </a:r>
            <a:r>
              <a:rPr lang="ru-RU" b="1" dirty="0" err="1" smtClean="0">
                <a:solidFill>
                  <a:schemeClr val="tx2"/>
                </a:solidFill>
              </a:rPr>
              <a:t>Перияр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  <a:r>
              <a:rPr lang="ru-RU" dirty="0" smtClean="0">
                <a:solidFill>
                  <a:schemeClr val="tx2"/>
                </a:solidFill>
              </a:rPr>
              <a:t> Сегодня утром мы выезжаем в горы, впереди прохлада и сногсшибательные виды! Наш путь лежит в район </a:t>
            </a:r>
            <a:r>
              <a:rPr lang="ru-RU" dirty="0" err="1" smtClean="0">
                <a:solidFill>
                  <a:schemeClr val="tx2"/>
                </a:solidFill>
              </a:rPr>
              <a:t>Теккади</a:t>
            </a:r>
            <a:r>
              <a:rPr lang="ru-RU" dirty="0" smtClean="0">
                <a:solidFill>
                  <a:schemeClr val="tx2"/>
                </a:solidFill>
              </a:rPr>
              <a:t>, где находится один из самых известных национальных парков Южной Индии – </a:t>
            </a:r>
            <a:r>
              <a:rPr lang="ru-RU" dirty="0" err="1" smtClean="0">
                <a:solidFill>
                  <a:schemeClr val="tx2"/>
                </a:solidFill>
              </a:rPr>
              <a:t>Перияр</a:t>
            </a:r>
            <a:r>
              <a:rPr lang="ru-RU" dirty="0" smtClean="0">
                <a:solidFill>
                  <a:schemeClr val="tx2"/>
                </a:solidFill>
              </a:rPr>
              <a:t>. Он был создан с целью сохранения исчезающего вида тигров. Сегодня здесь их насчитывается более 50. По территории парка протекают две реки, а в центре- живописное озеро, которое образовалось после создания плотины. На водопой к нему приходят все обитатели парка, в том числе и семейство слонов.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Для посетителей открыта только небольшая часть парка, но даже здесь прогулка будет удивительная – ведь это настоящие джунгли, с огромными тропическими деревьями, разнообразными птицами, обезьянками, дикими кабанами и оленями.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/>
              <a:t>День десятый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/>
          <a:lstStyle/>
          <a:p>
            <a:pPr>
              <a:buNone/>
            </a:pPr>
            <a:r>
              <a:rPr lang="ru-RU" b="1" dirty="0" err="1" smtClean="0">
                <a:solidFill>
                  <a:schemeClr val="tx2"/>
                </a:solidFill>
              </a:rPr>
              <a:t>Муннар</a:t>
            </a:r>
            <a:r>
              <a:rPr lang="ru-RU" dirty="0" smtClean="0">
                <a:solidFill>
                  <a:schemeClr val="tx2"/>
                </a:solidFill>
              </a:rPr>
              <a:t>. Огромные зеленые ковры бесконечных чайных плантаций, нетронутая природа, водопады и необычные деревья - все это </a:t>
            </a:r>
            <a:r>
              <a:rPr lang="ru-RU" dirty="0" err="1" smtClean="0">
                <a:solidFill>
                  <a:schemeClr val="tx2"/>
                </a:solidFill>
              </a:rPr>
              <a:t>Муннар</a:t>
            </a:r>
            <a:r>
              <a:rPr lang="ru-RU" dirty="0" smtClean="0">
                <a:solidFill>
                  <a:schemeClr val="tx2"/>
                </a:solidFill>
              </a:rPr>
              <a:t> со своими красотами.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В первую очередь мы отправимся на чайную фабрику, где нам покажут и расскажут все о производстве самого популярного и любимого напитка. Вы станете настоящим экспертом в сортах чая! Посмотрим поэтапный процесс изготовления в настоящих цехах, в которых стоит фантастический запах, и тут же, в фирменном магазине, запасемся ароматным индийским чаем себе и на подарки друзьям.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/>
              <a:t>День одиннадцатый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 smtClean="0">
                <a:solidFill>
                  <a:schemeClr val="tx2"/>
                </a:solidFill>
              </a:rPr>
              <a:t>Муннар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  <a:r>
              <a:rPr lang="ru-RU" dirty="0" smtClean="0">
                <a:solidFill>
                  <a:schemeClr val="tx2"/>
                </a:solidFill>
              </a:rPr>
              <a:t> Сегодня с утра мы двинемся к высочайшей точке маршрута- </a:t>
            </a:r>
            <a:r>
              <a:rPr lang="ru-RU" dirty="0" err="1" smtClean="0">
                <a:solidFill>
                  <a:schemeClr val="tx2"/>
                </a:solidFill>
              </a:rPr>
              <a:t>TopStation</a:t>
            </a:r>
            <a:r>
              <a:rPr lang="ru-RU" dirty="0" smtClean="0">
                <a:solidFill>
                  <a:schemeClr val="tx2"/>
                </a:solidFill>
              </a:rPr>
              <a:t>. Именно отсюда открываются самые потрясающие виды на окрестности! Но, даже по дороге нас ожидают такие пейзажи, от которых просто дух захватывает! 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Мы побываем на месте с громким эхом и прекрасной горной панорамой, проедем мимо красивейшего озера и увидим огромную дамбу, полюбуемся шикарными водопадами (а самые смелые смогут там искупаться, при желании).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Скучать будет некогда!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/>
              <a:t>День двенадцатый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err="1" smtClean="0">
                <a:solidFill>
                  <a:schemeClr val="tx2"/>
                </a:solidFill>
              </a:rPr>
              <a:t>Кочи</a:t>
            </a:r>
            <a:r>
              <a:rPr lang="ru-RU" dirty="0" smtClean="0">
                <a:solidFill>
                  <a:schemeClr val="tx2"/>
                </a:solidFill>
              </a:rPr>
              <a:t>. Пришло время спуститься с гор! Сегодня мы отправляемся к </a:t>
            </a:r>
            <a:r>
              <a:rPr lang="ru-RU" dirty="0" err="1" smtClean="0">
                <a:solidFill>
                  <a:schemeClr val="tx2"/>
                </a:solidFill>
              </a:rPr>
              <a:t>малабарскому</a:t>
            </a:r>
            <a:r>
              <a:rPr lang="ru-RU" dirty="0" smtClean="0">
                <a:solidFill>
                  <a:schemeClr val="tx2"/>
                </a:solidFill>
              </a:rPr>
              <a:t> побережью аравийского моря, в портовый город </a:t>
            </a:r>
            <a:r>
              <a:rPr lang="ru-RU" dirty="0" err="1" smtClean="0">
                <a:solidFill>
                  <a:schemeClr val="tx2"/>
                </a:solidFill>
              </a:rPr>
              <a:t>Кочи</a:t>
            </a:r>
            <a:r>
              <a:rPr lang="ru-RU" dirty="0" smtClean="0">
                <a:solidFill>
                  <a:schemeClr val="tx2"/>
                </a:solidFill>
              </a:rPr>
              <a:t>, он же </a:t>
            </a:r>
            <a:r>
              <a:rPr lang="ru-RU" dirty="0" err="1" smtClean="0">
                <a:solidFill>
                  <a:schemeClr val="tx2"/>
                </a:solidFill>
              </a:rPr>
              <a:t>Кочин</a:t>
            </a:r>
            <a:r>
              <a:rPr lang="ru-RU" dirty="0" smtClean="0">
                <a:solidFill>
                  <a:schemeClr val="tx2"/>
                </a:solidFill>
              </a:rPr>
              <a:t> или </a:t>
            </a:r>
            <a:r>
              <a:rPr lang="ru-RU" dirty="0" err="1" smtClean="0">
                <a:solidFill>
                  <a:schemeClr val="tx2"/>
                </a:solidFill>
              </a:rPr>
              <a:t>Коччи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Для отдыха в конце маршрута мы выбрали один из маленьких </a:t>
            </a:r>
            <a:r>
              <a:rPr lang="ru-RU" dirty="0" err="1" smtClean="0">
                <a:solidFill>
                  <a:schemeClr val="tx2"/>
                </a:solidFill>
              </a:rPr>
              <a:t>отельчиков</a:t>
            </a:r>
            <a:r>
              <a:rPr lang="ru-RU" dirty="0" smtClean="0">
                <a:solidFill>
                  <a:schemeClr val="tx2"/>
                </a:solidFill>
              </a:rPr>
              <a:t> в районе Форта. 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Узкие улочки, бунгало в колониальном стиле, старейший в Индии католический храм, где одно время покоился прах мореплавателя </a:t>
            </a:r>
            <a:r>
              <a:rPr lang="ru-RU" dirty="0" err="1" smtClean="0">
                <a:solidFill>
                  <a:schemeClr val="tx2"/>
                </a:solidFill>
              </a:rPr>
              <a:t>Васко-да-Гама</a:t>
            </a:r>
            <a:r>
              <a:rPr lang="ru-RU" dirty="0" smtClean="0">
                <a:solidFill>
                  <a:schemeClr val="tx2"/>
                </a:solidFill>
              </a:rPr>
              <a:t>, знаменитая базилика </a:t>
            </a:r>
            <a:r>
              <a:rPr lang="ru-RU" dirty="0" err="1" smtClean="0">
                <a:solidFill>
                  <a:schemeClr val="tx2"/>
                </a:solidFill>
              </a:rPr>
              <a:t>Санта-Круз</a:t>
            </a:r>
            <a:r>
              <a:rPr lang="ru-RU" dirty="0" smtClean="0">
                <a:solidFill>
                  <a:schemeClr val="tx2"/>
                </a:solidFill>
              </a:rPr>
              <a:t> - недаром этот район считается первым поселением европейцев в Индии. 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А еще Форт </a:t>
            </a:r>
            <a:r>
              <a:rPr lang="ru-RU" dirty="0" err="1" smtClean="0">
                <a:solidFill>
                  <a:schemeClr val="tx2"/>
                </a:solidFill>
              </a:rPr>
              <a:t>Кочи</a:t>
            </a:r>
            <a:r>
              <a:rPr lang="ru-RU" dirty="0" smtClean="0">
                <a:solidFill>
                  <a:schemeClr val="tx2"/>
                </a:solidFill>
              </a:rPr>
              <a:t> знаменит необычными сетями, которые называют китайскими. Говорят, что именно китайцы соорудили их в 14 веке, и до сих пор эти необыкновенные воздушные паруса, уже порядком потрепанные, регулярно поднимают со дна морские дары и свежую рыбу.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/>
              <a:t>День тринадцатый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2"/>
                </a:solidFill>
              </a:rPr>
              <a:t>Кочи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  <a:r>
              <a:rPr lang="ru-RU" dirty="0" smtClean="0">
                <a:solidFill>
                  <a:schemeClr val="tx2"/>
                </a:solidFill>
              </a:rPr>
              <a:t> Последний день программы посвящен отдыху и </a:t>
            </a:r>
            <a:r>
              <a:rPr lang="ru-RU" dirty="0" err="1" smtClean="0">
                <a:solidFill>
                  <a:schemeClr val="tx2"/>
                </a:solidFill>
              </a:rPr>
              <a:t>релаксу</a:t>
            </a:r>
            <a:r>
              <a:rPr lang="ru-RU" dirty="0" smtClean="0">
                <a:solidFill>
                  <a:schemeClr val="tx2"/>
                </a:solidFill>
              </a:rPr>
              <a:t>. Ведь уже завтра нас ждет долгая дорога домой, к родным и друзьям!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Мы отправимся на один из лучших пляжей </a:t>
            </a:r>
            <a:r>
              <a:rPr lang="ru-RU" dirty="0" err="1" smtClean="0">
                <a:solidFill>
                  <a:schemeClr val="tx2"/>
                </a:solidFill>
              </a:rPr>
              <a:t>Кочи</a:t>
            </a:r>
            <a:r>
              <a:rPr lang="ru-RU" dirty="0" smtClean="0">
                <a:solidFill>
                  <a:schemeClr val="tx2"/>
                </a:solidFill>
              </a:rPr>
              <a:t>, к теплому океану, будем валяться в тени кокосовых пальм, купаться, наслаждаться солнцем, пробовать рыбу и свежих крабов в пляжных ресторанчиках, любоваться потрясающими закатами, потягивая коктейли и вспоминая удивительные приключения!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СТОИМОСТЬ ТУРА: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1020 </a:t>
            </a:r>
            <a:r>
              <a:rPr lang="ru-RU" b="1" dirty="0" smtClean="0"/>
              <a:t>$ ( ≈63 тыс. рублей)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ЧТО ВХОДИТ В СТОИМОСТЬ: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трансфер</a:t>
            </a:r>
            <a:r>
              <a:rPr lang="ru-RU" dirty="0" smtClean="0">
                <a:solidFill>
                  <a:schemeClr val="tx2"/>
                </a:solidFill>
              </a:rPr>
              <a:t> до отеля (на такси);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сопровождение русского гида на весь период поездки;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проживание в отелях и </a:t>
            </a:r>
            <a:r>
              <a:rPr lang="ru-RU" dirty="0" err="1" smtClean="0">
                <a:solidFill>
                  <a:schemeClr val="tx2"/>
                </a:solidFill>
              </a:rPr>
              <a:t>гестхаусах</a:t>
            </a:r>
            <a:r>
              <a:rPr lang="ru-RU" dirty="0" smtClean="0">
                <a:solidFill>
                  <a:schemeClr val="tx2"/>
                </a:solidFill>
              </a:rPr>
              <a:t> в 2-х местных номерах с удобствами;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все внутренние </a:t>
            </a:r>
            <a:r>
              <a:rPr lang="ru-RU" dirty="0" err="1" smtClean="0">
                <a:solidFill>
                  <a:schemeClr val="tx2"/>
                </a:solidFill>
              </a:rPr>
              <a:t>трансферы</a:t>
            </a:r>
            <a:r>
              <a:rPr lang="ru-RU" dirty="0" smtClean="0">
                <a:solidFill>
                  <a:schemeClr val="tx2"/>
                </a:solidFill>
              </a:rPr>
              <a:t> и передвижения по программе тура (включая такси, микроавтобусы, междугородние поезда, лодки и </a:t>
            </a:r>
            <a:r>
              <a:rPr lang="ru-RU" dirty="0" err="1" smtClean="0">
                <a:solidFill>
                  <a:schemeClr val="tx2"/>
                </a:solidFill>
              </a:rPr>
              <a:t>тук-туки</a:t>
            </a:r>
            <a:r>
              <a:rPr lang="ru-RU" dirty="0" smtClean="0">
                <a:solidFill>
                  <a:schemeClr val="tx2"/>
                </a:solidFill>
              </a:rPr>
              <a:t>);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лодочная прогулка в </a:t>
            </a:r>
            <a:r>
              <a:rPr lang="ru-RU" dirty="0" err="1" smtClean="0">
                <a:solidFill>
                  <a:schemeClr val="tx2"/>
                </a:solidFill>
              </a:rPr>
              <a:t>Аллеппи</a:t>
            </a:r>
            <a:r>
              <a:rPr lang="ru-RU" dirty="0" smtClean="0">
                <a:solidFill>
                  <a:schemeClr val="tx2"/>
                </a:solidFill>
              </a:rPr>
              <a:t> по озеру </a:t>
            </a:r>
            <a:r>
              <a:rPr lang="ru-RU" dirty="0" err="1" smtClean="0">
                <a:solidFill>
                  <a:schemeClr val="tx2"/>
                </a:solidFill>
              </a:rPr>
              <a:t>Вембанад</a:t>
            </a:r>
            <a:r>
              <a:rPr lang="ru-RU" dirty="0" smtClean="0">
                <a:solidFill>
                  <a:schemeClr val="tx2"/>
                </a:solidFill>
              </a:rPr>
              <a:t>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все экскурсии и входные билеты по программе (включая </a:t>
            </a:r>
            <a:r>
              <a:rPr lang="ru-RU" dirty="0" err="1" smtClean="0">
                <a:solidFill>
                  <a:schemeClr val="tx2"/>
                </a:solidFill>
              </a:rPr>
              <a:t>пермит</a:t>
            </a:r>
            <a:r>
              <a:rPr lang="ru-RU" dirty="0" smtClean="0">
                <a:solidFill>
                  <a:schemeClr val="tx2"/>
                </a:solidFill>
              </a:rPr>
              <a:t> в национальный парк </a:t>
            </a:r>
            <a:r>
              <a:rPr lang="ru-RU" dirty="0" err="1" smtClean="0">
                <a:solidFill>
                  <a:schemeClr val="tx2"/>
                </a:solidFill>
              </a:rPr>
              <a:t>Перияр</a:t>
            </a:r>
            <a:r>
              <a:rPr lang="ru-RU" dirty="0" smtClean="0">
                <a:solidFill>
                  <a:schemeClr val="tx2"/>
                </a:solidFill>
              </a:rPr>
              <a:t> и все посещение всех объектов в национальном парке </a:t>
            </a:r>
            <a:r>
              <a:rPr lang="ru-RU" dirty="0" err="1" smtClean="0">
                <a:solidFill>
                  <a:schemeClr val="tx2"/>
                </a:solidFill>
              </a:rPr>
              <a:t>Муннар</a:t>
            </a:r>
            <a:r>
              <a:rPr lang="ru-RU" dirty="0" smtClean="0">
                <a:solidFill>
                  <a:schemeClr val="tx2"/>
                </a:solidFill>
              </a:rPr>
              <a:t> (чайные фабрики и Музей чая, водопады, смотровые площадки и т.д.);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посещение театра </a:t>
            </a:r>
            <a:r>
              <a:rPr lang="ru-RU" dirty="0" err="1" smtClean="0">
                <a:solidFill>
                  <a:schemeClr val="tx2"/>
                </a:solidFill>
              </a:rPr>
              <a:t>Катакали</a:t>
            </a:r>
            <a:r>
              <a:rPr lang="ru-RU" dirty="0" smtClean="0">
                <a:solidFill>
                  <a:schemeClr val="tx2"/>
                </a:solidFill>
              </a:rPr>
              <a:t> в </a:t>
            </a:r>
            <a:r>
              <a:rPr lang="ru-RU" dirty="0" err="1" smtClean="0">
                <a:solidFill>
                  <a:schemeClr val="tx2"/>
                </a:solidFill>
              </a:rPr>
              <a:t>Варкале</a:t>
            </a:r>
            <a:r>
              <a:rPr lang="ru-RU" dirty="0" smtClean="0">
                <a:solidFill>
                  <a:schemeClr val="tx2"/>
                </a:solidFill>
              </a:rPr>
              <a:t>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посещение </a:t>
            </a:r>
            <a:r>
              <a:rPr lang="ru-RU" dirty="0" err="1" smtClean="0">
                <a:solidFill>
                  <a:schemeClr val="tx2"/>
                </a:solidFill>
              </a:rPr>
              <a:t>ашрама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Аммы</a:t>
            </a:r>
            <a:r>
              <a:rPr lang="ru-RU" dirty="0" smtClean="0">
                <a:solidFill>
                  <a:schemeClr val="tx2"/>
                </a:solidFill>
              </a:rPr>
              <a:t> в </a:t>
            </a:r>
            <a:r>
              <a:rPr lang="ru-RU" dirty="0" err="1" smtClean="0">
                <a:solidFill>
                  <a:schemeClr val="tx2"/>
                </a:solidFill>
              </a:rPr>
              <a:t>Амритапури</a:t>
            </a:r>
            <a:r>
              <a:rPr lang="ru-RU" dirty="0" smtClean="0">
                <a:solidFill>
                  <a:schemeClr val="tx2"/>
                </a:solidFill>
              </a:rPr>
              <a:t>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помощь при бронировании и покупке авиабилета;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визовая поддержка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ДОПОЛНИТЕЛЬНЫЕ РАСХОДЫ</a:t>
            </a:r>
            <a:r>
              <a:rPr lang="ru-RU" b="1" dirty="0" smtClean="0">
                <a:solidFill>
                  <a:schemeClr val="tx2"/>
                </a:solidFill>
              </a:rPr>
              <a:t>: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стоимость автобуса от Смоленска до Москвы 1100 руб.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стоимость </a:t>
            </a:r>
            <a:r>
              <a:rPr lang="ru-RU" dirty="0" smtClean="0">
                <a:solidFill>
                  <a:schemeClr val="tx2"/>
                </a:solidFill>
              </a:rPr>
              <a:t>международного </a:t>
            </a:r>
            <a:r>
              <a:rPr lang="ru-RU" dirty="0" err="1" smtClean="0">
                <a:solidFill>
                  <a:schemeClr val="tx2"/>
                </a:solidFill>
              </a:rPr>
              <a:t>авиаперелета</a:t>
            </a:r>
            <a:r>
              <a:rPr lang="ru-RU" dirty="0" smtClean="0">
                <a:solidFill>
                  <a:schemeClr val="tx2"/>
                </a:solidFill>
              </a:rPr>
              <a:t> (прилет в </a:t>
            </a:r>
            <a:r>
              <a:rPr lang="ru-RU" dirty="0" err="1" smtClean="0">
                <a:solidFill>
                  <a:schemeClr val="tx2"/>
                </a:solidFill>
              </a:rPr>
              <a:t>Мумбаи</a:t>
            </a:r>
            <a:r>
              <a:rPr lang="ru-RU" dirty="0" smtClean="0">
                <a:solidFill>
                  <a:schemeClr val="tx2"/>
                </a:solidFill>
              </a:rPr>
              <a:t>, вылет обратно из </a:t>
            </a:r>
            <a:r>
              <a:rPr lang="ru-RU" dirty="0" err="1" smtClean="0">
                <a:solidFill>
                  <a:schemeClr val="tx2"/>
                </a:solidFill>
              </a:rPr>
              <a:t>Кочи</a:t>
            </a:r>
            <a:r>
              <a:rPr lang="ru-RU" dirty="0" smtClean="0">
                <a:solidFill>
                  <a:schemeClr val="tx2"/>
                </a:solidFill>
              </a:rPr>
              <a:t>), цены на перелеты в среднем около 35 </a:t>
            </a:r>
            <a:r>
              <a:rPr lang="ru-RU" dirty="0" err="1" smtClean="0">
                <a:solidFill>
                  <a:schemeClr val="tx2"/>
                </a:solidFill>
              </a:rPr>
              <a:t>тыс.руб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туда-обратно</a:t>
            </a:r>
            <a:r>
              <a:rPr lang="ru-RU" dirty="0" smtClean="0">
                <a:solidFill>
                  <a:schemeClr val="tx2"/>
                </a:solidFill>
              </a:rPr>
              <a:t> из Москвы. Мы поможем с подбором и покупкой лучшего варианта из других городов;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внутренний перелет </a:t>
            </a:r>
            <a:r>
              <a:rPr lang="ru-RU" dirty="0" err="1" smtClean="0">
                <a:solidFill>
                  <a:schemeClr val="tx2"/>
                </a:solidFill>
              </a:rPr>
              <a:t>Мумбаи-Тривандрум</a:t>
            </a:r>
            <a:r>
              <a:rPr lang="ru-RU" dirty="0" smtClean="0">
                <a:solidFill>
                  <a:schemeClr val="tx2"/>
                </a:solidFill>
              </a:rPr>
              <a:t> (80-90$);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электронная виза (25$);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питание на весь период путешествия за исключением завтраков в некоторых отелях (150-250$, в зависимости от ваших вкусов и аппетитов);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доплата за одноместное проживание — 220$ (по желанию или при необходимости);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медицинская страховка (15 $);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личные расходы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928646"/>
            <a:ext cx="8062912" cy="3643362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/>
              <a:t>Путешествие по Индии — невероятный опыт, который может полностью поменять ваше мировоззрение. 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Древняя культура, необыкновенные люди, непредсказуемость, яркие эмоции- все это удивительным образом складывается в красивую мозаику с незабываемым узором!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"/>
            <a:ext cx="8062912" cy="1000108"/>
          </a:xfrm>
        </p:spPr>
        <p:txBody>
          <a:bodyPr/>
          <a:lstStyle/>
          <a:p>
            <a:pPr algn="ctr"/>
            <a:r>
              <a:rPr lang="ru-RU" dirty="0" smtClean="0"/>
              <a:t>Схема маршрута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071546"/>
            <a:ext cx="8062912" cy="5500726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День 1</a:t>
            </a:r>
            <a:r>
              <a:rPr lang="ru-RU" dirty="0" smtClean="0"/>
              <a:t> МУМБАИ Встреча и размещение в отеле, отдых</a:t>
            </a:r>
            <a:br>
              <a:rPr lang="ru-RU" dirty="0" smtClean="0"/>
            </a:br>
            <a:r>
              <a:rPr lang="ru-RU" b="1" dirty="0" smtClean="0"/>
              <a:t>День 2</a:t>
            </a:r>
            <a:r>
              <a:rPr lang="ru-RU" dirty="0" smtClean="0"/>
              <a:t> МУМБАИ Рыбный рынок,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гхаты</a:t>
            </a:r>
            <a:r>
              <a:rPr lang="ru-RU" dirty="0" smtClean="0"/>
              <a:t>, плавающая мечеть </a:t>
            </a:r>
            <a:br>
              <a:rPr lang="ru-RU" dirty="0" smtClean="0"/>
            </a:br>
            <a:r>
              <a:rPr lang="ru-RU" b="1" dirty="0" smtClean="0"/>
              <a:t>День 3</a:t>
            </a:r>
            <a:r>
              <a:rPr lang="ru-RU" dirty="0" smtClean="0"/>
              <a:t> МУМБАИ Ворота Индии, Марин Драйв, кафе "Леопольд", район </a:t>
            </a:r>
            <a:r>
              <a:rPr lang="ru-RU" dirty="0" err="1" smtClean="0"/>
              <a:t>Колаба</a:t>
            </a:r>
            <a:r>
              <a:rPr lang="ru-RU" dirty="0" smtClean="0"/>
              <a:t> и </a:t>
            </a:r>
            <a:r>
              <a:rPr lang="ru-RU" dirty="0" err="1" smtClean="0"/>
              <a:t>тд</a:t>
            </a:r>
            <a:r>
              <a:rPr lang="ru-RU" dirty="0" smtClean="0"/>
              <a:t>, празднование фестиваля Холи </a:t>
            </a:r>
            <a:br>
              <a:rPr lang="ru-RU" dirty="0" smtClean="0"/>
            </a:br>
            <a:r>
              <a:rPr lang="ru-RU" b="1" dirty="0" smtClean="0"/>
              <a:t>День 4</a:t>
            </a:r>
            <a:r>
              <a:rPr lang="ru-RU" dirty="0" smtClean="0"/>
              <a:t> перелет в </a:t>
            </a:r>
            <a:r>
              <a:rPr lang="ru-RU" dirty="0" err="1" smtClean="0"/>
              <a:t>Тривандрум</a:t>
            </a:r>
            <a:r>
              <a:rPr lang="ru-RU" dirty="0" smtClean="0"/>
              <a:t>, </a:t>
            </a:r>
            <a:r>
              <a:rPr lang="ru-RU" dirty="0" err="1" smtClean="0"/>
              <a:t>трансфер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Варкалу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День 5</a:t>
            </a:r>
            <a:r>
              <a:rPr lang="ru-RU" dirty="0" smtClean="0"/>
              <a:t> ВАРКАЛА древний храм </a:t>
            </a:r>
            <a:r>
              <a:rPr lang="ru-RU" dirty="0" err="1" smtClean="0"/>
              <a:t>Джанарданасвами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День 6</a:t>
            </a:r>
            <a:r>
              <a:rPr lang="ru-RU" dirty="0" smtClean="0"/>
              <a:t> ВАРКАЛА посещение театра </a:t>
            </a:r>
            <a:r>
              <a:rPr lang="ru-RU" dirty="0" err="1" smtClean="0"/>
              <a:t>Катакали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День 7</a:t>
            </a:r>
            <a:r>
              <a:rPr lang="ru-RU" dirty="0" smtClean="0"/>
              <a:t> ВАРКАЛА поездка в </a:t>
            </a:r>
            <a:r>
              <a:rPr lang="ru-RU" dirty="0" err="1" smtClean="0"/>
              <a:t>Амритапури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Ашрам</a:t>
            </a:r>
            <a:r>
              <a:rPr lang="ru-RU" dirty="0" smtClean="0"/>
              <a:t> </a:t>
            </a:r>
            <a:r>
              <a:rPr lang="ru-RU" dirty="0" err="1" smtClean="0"/>
              <a:t>Аммы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День 8</a:t>
            </a:r>
            <a:r>
              <a:rPr lang="ru-RU" dirty="0" smtClean="0"/>
              <a:t> АЛЛЕППИ переезд в </a:t>
            </a:r>
            <a:r>
              <a:rPr lang="ru-RU" dirty="0" err="1" smtClean="0"/>
              <a:t>Аллеппи</a:t>
            </a:r>
            <a:r>
              <a:rPr lang="ru-RU" dirty="0" smtClean="0"/>
              <a:t>, прогулка на гондолах по каналам и экскурсия по городу</a:t>
            </a:r>
            <a:br>
              <a:rPr lang="ru-RU" dirty="0" smtClean="0"/>
            </a:br>
            <a:r>
              <a:rPr lang="ru-RU" b="1" dirty="0" smtClean="0"/>
              <a:t>День 9 </a:t>
            </a:r>
            <a:r>
              <a:rPr lang="ru-RU" dirty="0" smtClean="0"/>
              <a:t>ПЕРИЯР</a:t>
            </a:r>
            <a:r>
              <a:rPr lang="ru-RU" b="1" dirty="0" smtClean="0"/>
              <a:t> </a:t>
            </a:r>
            <a:r>
              <a:rPr lang="ru-RU" dirty="0" smtClean="0"/>
              <a:t>переезд в </a:t>
            </a:r>
            <a:r>
              <a:rPr lang="ru-RU" dirty="0" err="1" smtClean="0"/>
              <a:t>нац.парк</a:t>
            </a:r>
            <a:r>
              <a:rPr lang="ru-RU" dirty="0" smtClean="0"/>
              <a:t> </a:t>
            </a:r>
            <a:r>
              <a:rPr lang="ru-RU" dirty="0" err="1" smtClean="0"/>
              <a:t>Перияр</a:t>
            </a:r>
            <a:r>
              <a:rPr lang="ru-RU" dirty="0" smtClean="0"/>
              <a:t>, прогулка и далее переезд в </a:t>
            </a:r>
            <a:r>
              <a:rPr lang="ru-RU" dirty="0" err="1" smtClean="0"/>
              <a:t>Муннар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День 10</a:t>
            </a:r>
            <a:r>
              <a:rPr lang="ru-RU" dirty="0" smtClean="0"/>
              <a:t> МУННАР чайные плантации </a:t>
            </a:r>
            <a:r>
              <a:rPr lang="ru-RU" dirty="0" err="1" smtClean="0"/>
              <a:t>Муннара</a:t>
            </a:r>
            <a:r>
              <a:rPr lang="ru-RU" dirty="0" smtClean="0"/>
              <a:t>, чайная фабрика</a:t>
            </a:r>
            <a:br>
              <a:rPr lang="ru-RU" dirty="0" smtClean="0"/>
            </a:br>
            <a:r>
              <a:rPr lang="ru-RU" b="1" dirty="0" smtClean="0"/>
              <a:t>День 11 </a:t>
            </a:r>
            <a:r>
              <a:rPr lang="ru-RU" dirty="0" smtClean="0"/>
              <a:t>МУННАР водопады, лучшие смотровые площадки</a:t>
            </a:r>
            <a:br>
              <a:rPr lang="ru-RU" dirty="0" smtClean="0"/>
            </a:br>
            <a:r>
              <a:rPr lang="ru-RU" b="1" dirty="0" smtClean="0"/>
              <a:t>День 12</a:t>
            </a:r>
            <a:r>
              <a:rPr lang="ru-RU" dirty="0" smtClean="0"/>
              <a:t> КОЧИ переезд в </a:t>
            </a:r>
            <a:r>
              <a:rPr lang="ru-RU" dirty="0" err="1" smtClean="0"/>
              <a:t>Кочи</a:t>
            </a:r>
            <a:r>
              <a:rPr lang="ru-RU" dirty="0" smtClean="0"/>
              <a:t>, прогулка по центру и старому форту (китайские сети, Церковь Св. Франциска, Базилика Санта </a:t>
            </a:r>
            <a:r>
              <a:rPr lang="ru-RU" dirty="0" err="1" smtClean="0"/>
              <a:t>Круз</a:t>
            </a:r>
            <a:r>
              <a:rPr lang="ru-RU" dirty="0" smtClean="0"/>
              <a:t> и пр.)</a:t>
            </a:r>
            <a:br>
              <a:rPr lang="ru-RU" dirty="0" smtClean="0"/>
            </a:br>
            <a:r>
              <a:rPr lang="ru-RU" b="1" dirty="0" smtClean="0"/>
              <a:t>День 13</a:t>
            </a:r>
            <a:r>
              <a:rPr lang="ru-RU" dirty="0" smtClean="0"/>
              <a:t> КОЧИ Поездка на пляж </a:t>
            </a:r>
            <a:r>
              <a:rPr lang="ru-RU" dirty="0" err="1" smtClean="0"/>
              <a:t>Kuzhupilly</a:t>
            </a:r>
            <a:r>
              <a:rPr lang="ru-RU" dirty="0" smtClean="0"/>
              <a:t> </a:t>
            </a:r>
            <a:r>
              <a:rPr lang="ru-RU" dirty="0" err="1" smtClean="0"/>
              <a:t>Beach</a:t>
            </a:r>
            <a:r>
              <a:rPr lang="ru-RU" dirty="0" smtClean="0"/>
              <a:t>, отдых, прощальный ужин</a:t>
            </a:r>
            <a:br>
              <a:rPr lang="ru-RU" dirty="0" smtClean="0"/>
            </a:br>
            <a:r>
              <a:rPr lang="ru-RU" b="1" dirty="0" smtClean="0"/>
              <a:t>День 13</a:t>
            </a:r>
            <a:r>
              <a:rPr lang="ru-RU" dirty="0" smtClean="0"/>
              <a:t> Вылет домой 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ru-RU" dirty="0" smtClean="0"/>
              <a:t>День первый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901014" cy="53309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Общий сбор. </a:t>
            </a:r>
            <a:r>
              <a:rPr lang="ru-RU" b="1" dirty="0" err="1" smtClean="0">
                <a:solidFill>
                  <a:schemeClr val="tx2"/>
                </a:solidFill>
              </a:rPr>
              <a:t>Мумбаи</a:t>
            </a:r>
            <a:r>
              <a:rPr lang="ru-RU" b="1" dirty="0" smtClean="0">
                <a:solidFill>
                  <a:schemeClr val="tx2"/>
                </a:solidFill>
              </a:rPr>
              <a:t>. </a:t>
            </a:r>
            <a:r>
              <a:rPr lang="ru-RU" dirty="0" smtClean="0">
                <a:solidFill>
                  <a:schemeClr val="tx2"/>
                </a:solidFill>
              </a:rPr>
              <a:t>Мы встретим вас в аэропорту и привезем в отель на колоритном бомбейском такси.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Индия - страна контрастов, а в </a:t>
            </a:r>
            <a:r>
              <a:rPr lang="ru-RU" dirty="0" err="1" smtClean="0">
                <a:solidFill>
                  <a:schemeClr val="tx2"/>
                </a:solidFill>
              </a:rPr>
              <a:t>Мумбаи</a:t>
            </a:r>
            <a:r>
              <a:rPr lang="ru-RU" dirty="0" smtClean="0">
                <a:solidFill>
                  <a:schemeClr val="tx2"/>
                </a:solidFill>
              </a:rPr>
              <a:t> этот контраст особенно шокирует. Новехонькие сверкающие небоскребы соседствуют не только со старинными зданиями времен британской колонизации, но и с самыми большими трущобами в Азии, где многие жители не имеют никаких документов!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Наши приключения в городе "Миллионера из трущоб" и </a:t>
            </a:r>
            <a:r>
              <a:rPr lang="ru-RU" dirty="0" err="1" smtClean="0">
                <a:solidFill>
                  <a:schemeClr val="tx2"/>
                </a:solidFill>
              </a:rPr>
              <a:t>Болливуда</a:t>
            </a:r>
            <a:r>
              <a:rPr lang="ru-RU" dirty="0" smtClean="0">
                <a:solidFill>
                  <a:schemeClr val="tx2"/>
                </a:solidFill>
              </a:rPr>
              <a:t> начнутся завтра. А сегодня есть время для того, чтобы освоиться, отдохнуть и получить полезные инструкции.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/>
              <a:t>День второй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043890" cy="53309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err="1" smtClean="0">
                <a:solidFill>
                  <a:schemeClr val="tx2"/>
                </a:solidFill>
              </a:rPr>
              <a:t>Мумбаи</a:t>
            </a:r>
            <a:r>
              <a:rPr lang="ru-RU" dirty="0" smtClean="0">
                <a:solidFill>
                  <a:schemeClr val="tx2"/>
                </a:solidFill>
              </a:rPr>
              <a:t>. Готовы к приключениям? Тогда вперед! Ранним утром отправимся на старейшие портовые доки в </a:t>
            </a:r>
            <a:r>
              <a:rPr lang="ru-RU" dirty="0" err="1" smtClean="0">
                <a:solidFill>
                  <a:schemeClr val="tx2"/>
                </a:solidFill>
              </a:rPr>
              <a:t>Мумбаи</a:t>
            </a:r>
            <a:r>
              <a:rPr lang="ru-RU" dirty="0" smtClean="0">
                <a:solidFill>
                  <a:schemeClr val="tx2"/>
                </a:solidFill>
              </a:rPr>
              <a:t>, чтобы успеть к открытию одного из самых крупных рыбных рынков города. С 6 до 8 утра каждый день здесь кипит жизнь. Горы креветок, блестящая рыба всяких сортов, скользкие кальмары, даже устрицы – выбор на любой вкус. Мы купим свежую рыбу или креветок и попросим приготовить что-нибудь вкусное женщин, что занимаются готовкой для матросов и работников доков. И съедим прямо там, под крики чаек и шум </a:t>
            </a:r>
            <a:r>
              <a:rPr lang="ru-RU" dirty="0" smtClean="0">
                <a:solidFill>
                  <a:schemeClr val="tx2"/>
                </a:solidFill>
              </a:rPr>
              <a:t>рыбацкого порта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А после, доберемся до одного из самых известных мест в </a:t>
            </a:r>
            <a:r>
              <a:rPr lang="ru-RU" dirty="0" err="1" smtClean="0">
                <a:solidFill>
                  <a:schemeClr val="tx2"/>
                </a:solidFill>
              </a:rPr>
              <a:t>Мумбаи</a:t>
            </a:r>
            <a:r>
              <a:rPr lang="ru-RU" dirty="0" smtClean="0">
                <a:solidFill>
                  <a:schemeClr val="tx2"/>
                </a:solidFill>
              </a:rPr>
              <a:t>, которое называется </a:t>
            </a:r>
            <a:r>
              <a:rPr lang="ru-RU" dirty="0" err="1" smtClean="0">
                <a:solidFill>
                  <a:schemeClr val="tx2"/>
                </a:solidFill>
              </a:rPr>
              <a:t>Доби-гхат</a:t>
            </a:r>
            <a:r>
              <a:rPr lang="ru-RU" dirty="0" smtClean="0">
                <a:solidFill>
                  <a:schemeClr val="tx2"/>
                </a:solidFill>
              </a:rPr>
              <a:t> (</a:t>
            </a:r>
            <a:r>
              <a:rPr lang="ru-RU" dirty="0" err="1" smtClean="0">
                <a:solidFill>
                  <a:schemeClr val="tx2"/>
                </a:solidFill>
              </a:rPr>
              <a:t>Dhobi-ghat</a:t>
            </a:r>
            <a:r>
              <a:rPr lang="ru-RU" dirty="0" smtClean="0">
                <a:solidFill>
                  <a:schemeClr val="tx2"/>
                </a:solidFill>
              </a:rPr>
              <a:t>). На фоне небоскребов раскинулась огромная прачечная, прямо под открытым небом. Со всего города сюда каждый день привозят кучи грязных простыней, брюк, рубашек, чтобы мужчины-прачки жилистыми руками, а иногда и ногами, били, скручивали, мяли и выжимали их, </a:t>
            </a:r>
            <a:r>
              <a:rPr lang="ru-RU" dirty="0" err="1" smtClean="0">
                <a:solidFill>
                  <a:schemeClr val="tx2"/>
                </a:solidFill>
              </a:rPr>
              <a:t>как-будто</a:t>
            </a:r>
            <a:r>
              <a:rPr lang="ru-RU" dirty="0" smtClean="0">
                <a:solidFill>
                  <a:schemeClr val="tx2"/>
                </a:solidFill>
              </a:rPr>
              <a:t> на дворе совсем не 21 век и машин стиральных еще не существует.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/>
              <a:t>День третий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err="1" smtClean="0">
                <a:solidFill>
                  <a:schemeClr val="tx2"/>
                </a:solidFill>
              </a:rPr>
              <a:t>Мумбаи</a:t>
            </a:r>
            <a:r>
              <a:rPr lang="ru-RU" b="1" dirty="0" smtClean="0">
                <a:solidFill>
                  <a:schemeClr val="tx2"/>
                </a:solidFill>
              </a:rPr>
              <a:t>. Фестиваль Холи. </a:t>
            </a:r>
            <a:r>
              <a:rPr lang="ru-RU" dirty="0" smtClean="0">
                <a:solidFill>
                  <a:schemeClr val="tx2"/>
                </a:solidFill>
              </a:rPr>
              <a:t>Вы наверняка слышали о празднике Холи — слава о нем идет по всему миру, он настолько популярен, что даже в России его отмечают, правда летом, чтобы не замерзнуть) Веселье и всеобщая радость окутывает целые города! Это праздник, который любого самого серьезного взрослого превращает в чумазого и счастливого ребенка) И мы не упустим такую возможность – накупим краски и оторвемся по полной, не сомневайтесь!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А читателей знаменитого романа «</a:t>
            </a:r>
            <a:r>
              <a:rPr lang="ru-RU" dirty="0" err="1" smtClean="0">
                <a:solidFill>
                  <a:schemeClr val="tx2"/>
                </a:solidFill>
              </a:rPr>
              <a:t>Шантарам</a:t>
            </a:r>
            <a:r>
              <a:rPr lang="ru-RU" dirty="0" smtClean="0">
                <a:solidFill>
                  <a:schemeClr val="tx2"/>
                </a:solidFill>
              </a:rPr>
              <a:t>» ждет особенный подарок, ведь сегодня мы побываем в самых знаковых местах, описанных в книге — район </a:t>
            </a:r>
            <a:r>
              <a:rPr lang="ru-RU" dirty="0" err="1" smtClean="0">
                <a:solidFill>
                  <a:schemeClr val="tx2"/>
                </a:solidFill>
              </a:rPr>
              <a:t>Колаба</a:t>
            </a:r>
            <a:r>
              <a:rPr lang="ru-RU" dirty="0" smtClean="0">
                <a:solidFill>
                  <a:schemeClr val="tx2"/>
                </a:solidFill>
              </a:rPr>
              <a:t>, набережная Марин Драйв, кафе «Леопольд», увидим знаменитые Ворота Индии, один из самых красивых вокзалов мира - «Виктория </a:t>
            </a:r>
            <a:r>
              <a:rPr lang="ru-RU" dirty="0" err="1" smtClean="0">
                <a:solidFill>
                  <a:schemeClr val="tx2"/>
                </a:solidFill>
              </a:rPr>
              <a:t>Терминус</a:t>
            </a:r>
            <a:r>
              <a:rPr lang="ru-RU" dirty="0" smtClean="0">
                <a:solidFill>
                  <a:schemeClr val="tx2"/>
                </a:solidFill>
              </a:rPr>
              <a:t>», и проводим заходящее солнце вместе с тысячами </a:t>
            </a:r>
            <a:r>
              <a:rPr lang="ru-RU" dirty="0" err="1" smtClean="0">
                <a:solidFill>
                  <a:schemeClr val="tx2"/>
                </a:solidFill>
              </a:rPr>
              <a:t>бомбейцев</a:t>
            </a:r>
            <a:r>
              <a:rPr lang="ru-RU" dirty="0" smtClean="0">
                <a:solidFill>
                  <a:schemeClr val="tx2"/>
                </a:solidFill>
              </a:rPr>
              <a:t> на </a:t>
            </a:r>
            <a:r>
              <a:rPr lang="ru-RU" dirty="0" err="1" smtClean="0">
                <a:solidFill>
                  <a:schemeClr val="tx2"/>
                </a:solidFill>
              </a:rPr>
              <a:t>Чоупати</a:t>
            </a:r>
            <a:r>
              <a:rPr lang="ru-RU" dirty="0" smtClean="0">
                <a:solidFill>
                  <a:schemeClr val="tx2"/>
                </a:solidFill>
              </a:rPr>
              <a:t> Бич.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/>
              <a:t>День четвертый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err="1" smtClean="0">
                <a:solidFill>
                  <a:schemeClr val="tx2"/>
                </a:solidFill>
              </a:rPr>
              <a:t>Варкала</a:t>
            </a:r>
            <a:r>
              <a:rPr lang="ru-RU" dirty="0" smtClean="0">
                <a:solidFill>
                  <a:schemeClr val="tx2"/>
                </a:solidFill>
              </a:rPr>
              <a:t>. Пришла пора попрощаться с многоликим Бомбеем. Быстрый самолет перенесет нас в один из самых развитых, чистых и благополучных индийских штатов, в </a:t>
            </a:r>
            <a:r>
              <a:rPr lang="ru-RU" dirty="0" err="1" smtClean="0">
                <a:solidFill>
                  <a:schemeClr val="tx2"/>
                </a:solidFill>
              </a:rPr>
              <a:t>Кералу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Люди здесь добрые, пляжи великолепные, а туристов гораздо меньше, чем на популярном </a:t>
            </a:r>
            <a:r>
              <a:rPr lang="ru-RU" dirty="0" err="1" smtClean="0">
                <a:solidFill>
                  <a:schemeClr val="tx2"/>
                </a:solidFill>
              </a:rPr>
              <a:t>Гоа</a:t>
            </a:r>
            <a:r>
              <a:rPr lang="ru-RU" dirty="0" smtClean="0">
                <a:solidFill>
                  <a:schemeClr val="tx2"/>
                </a:solidFill>
              </a:rPr>
              <a:t>. Это родина индийской медицины «</a:t>
            </a:r>
            <a:r>
              <a:rPr lang="ru-RU" dirty="0" err="1" smtClean="0">
                <a:solidFill>
                  <a:schemeClr val="tx2"/>
                </a:solidFill>
              </a:rPr>
              <a:t>аюрведа</a:t>
            </a:r>
            <a:r>
              <a:rPr lang="ru-RU" dirty="0" smtClean="0">
                <a:solidFill>
                  <a:schemeClr val="tx2"/>
                </a:solidFill>
              </a:rPr>
              <a:t>» и многих специй. А само слово «</a:t>
            </a:r>
            <a:r>
              <a:rPr lang="ru-RU" dirty="0" err="1" smtClean="0">
                <a:solidFill>
                  <a:schemeClr val="tx2"/>
                </a:solidFill>
              </a:rPr>
              <a:t>Керала</a:t>
            </a:r>
            <a:r>
              <a:rPr lang="ru-RU" dirty="0" smtClean="0">
                <a:solidFill>
                  <a:schemeClr val="tx2"/>
                </a:solidFill>
              </a:rPr>
              <a:t>» дословно переводится как «земля кокосовых орехов», кокосы здесь и правда самые вкусные в Индии)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err="1" smtClean="0">
                <a:solidFill>
                  <a:schemeClr val="tx2"/>
                </a:solidFill>
              </a:rPr>
              <a:t>Варкала</a:t>
            </a:r>
            <a:r>
              <a:rPr lang="ru-RU" dirty="0" smtClean="0">
                <a:solidFill>
                  <a:schemeClr val="tx2"/>
                </a:solidFill>
              </a:rPr>
              <a:t> - настоящий бриллиант </a:t>
            </a:r>
            <a:r>
              <a:rPr lang="ru-RU" dirty="0" err="1" smtClean="0">
                <a:solidFill>
                  <a:schemeClr val="tx2"/>
                </a:solidFill>
              </a:rPr>
              <a:t>Кералы</a:t>
            </a:r>
            <a:r>
              <a:rPr lang="ru-RU" dirty="0" smtClean="0">
                <a:solidFill>
                  <a:schemeClr val="tx2"/>
                </a:solidFill>
              </a:rPr>
              <a:t>, тут есть все для прекрасного отдыха – жаркое солнце, соленое море, сочные фрукты и душевные вечерние посиделки в многочисленных прибрежных кафе.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/>
              <a:t>День пятый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err="1" smtClean="0">
                <a:solidFill>
                  <a:schemeClr val="tx2"/>
                </a:solidFill>
              </a:rPr>
              <a:t>Варкала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  <a:r>
              <a:rPr lang="ru-RU" dirty="0" smtClean="0">
                <a:solidFill>
                  <a:schemeClr val="tx2"/>
                </a:solidFill>
              </a:rPr>
              <a:t> А вы знаете, что милая </a:t>
            </a:r>
            <a:r>
              <a:rPr lang="ru-RU" dirty="0" err="1" smtClean="0">
                <a:solidFill>
                  <a:schemeClr val="tx2"/>
                </a:solidFill>
              </a:rPr>
              <a:t>Варкала</a:t>
            </a:r>
            <a:r>
              <a:rPr lang="ru-RU" dirty="0" smtClean="0">
                <a:solidFill>
                  <a:schemeClr val="tx2"/>
                </a:solidFill>
              </a:rPr>
              <a:t> - это не только курортный городок, но и одно из важнейших святых мест в Индии? Здесь всегда много паломников со всей страны. И это не удивительно, ведь в </a:t>
            </a:r>
            <a:r>
              <a:rPr lang="ru-RU" dirty="0" err="1" smtClean="0">
                <a:solidFill>
                  <a:schemeClr val="tx2"/>
                </a:solidFill>
              </a:rPr>
              <a:t>Варкале</a:t>
            </a:r>
            <a:r>
              <a:rPr lang="ru-RU" dirty="0" smtClean="0">
                <a:solidFill>
                  <a:schemeClr val="tx2"/>
                </a:solidFill>
              </a:rPr>
              <a:t> сохранился древнейший храм XXII века </a:t>
            </a:r>
            <a:r>
              <a:rPr lang="ru-RU" dirty="0" err="1" smtClean="0">
                <a:solidFill>
                  <a:schemeClr val="tx2"/>
                </a:solidFill>
              </a:rPr>
              <a:t>Джанардана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Свами</a:t>
            </a:r>
            <a:r>
              <a:rPr lang="ru-RU" dirty="0" smtClean="0">
                <a:solidFill>
                  <a:schemeClr val="tx2"/>
                </a:solidFill>
              </a:rPr>
              <a:t>, святыня </a:t>
            </a:r>
            <a:r>
              <a:rPr lang="ru-RU" dirty="0" err="1" smtClean="0">
                <a:solidFill>
                  <a:schemeClr val="tx2"/>
                </a:solidFill>
              </a:rPr>
              <a:t>вайшнавов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Храм находится недалеко от пляжа </a:t>
            </a:r>
            <a:r>
              <a:rPr lang="ru-RU" dirty="0" err="1" smtClean="0">
                <a:solidFill>
                  <a:schemeClr val="tx2"/>
                </a:solidFill>
              </a:rPr>
              <a:t>Папанасам</a:t>
            </a:r>
            <a:r>
              <a:rPr lang="ru-RU" dirty="0" smtClean="0">
                <a:solidFill>
                  <a:schemeClr val="tx2"/>
                </a:solidFill>
              </a:rPr>
              <a:t>, который омывают священные воды, местные жители верят, что они смывают грехи. А за воротами храмового комплекса растет огромный баньян, сюда приходят попросить о зачатии детей. Считается, что, если привязать к дереву куклу и попросить Господа Вишну о наследнике, то у пары в скором времени обязательно появится ребенок. Опыт показывает, что это не простые выдумки)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/>
              <a:t>День шестой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err="1" smtClean="0">
                <a:solidFill>
                  <a:schemeClr val="tx2"/>
                </a:solidFill>
              </a:rPr>
              <a:t>Варкала</a:t>
            </a:r>
            <a:r>
              <a:rPr lang="ru-RU" dirty="0" smtClean="0">
                <a:solidFill>
                  <a:schemeClr val="tx2"/>
                </a:solidFill>
              </a:rPr>
              <a:t>. Днем ленивый отдых на пляже, а вечером уникальное зрелище - мы отправимся в театр! И поверьте, это театральное представление перевернет ваше представление о прекрасном!)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err="1" smtClean="0">
                <a:solidFill>
                  <a:schemeClr val="tx2"/>
                </a:solidFill>
              </a:rPr>
              <a:t>Катхакали</a:t>
            </a:r>
            <a:r>
              <a:rPr lang="ru-RU" dirty="0" smtClean="0">
                <a:solidFill>
                  <a:schemeClr val="tx2"/>
                </a:solidFill>
              </a:rPr>
              <a:t> -традиционное искусство штата </a:t>
            </a:r>
            <a:r>
              <a:rPr lang="ru-RU" dirty="0" err="1" smtClean="0">
                <a:solidFill>
                  <a:schemeClr val="tx2"/>
                </a:solidFill>
              </a:rPr>
              <a:t>Керала</a:t>
            </a:r>
            <a:r>
              <a:rPr lang="ru-RU" dirty="0" smtClean="0">
                <a:solidFill>
                  <a:schemeClr val="tx2"/>
                </a:solidFill>
              </a:rPr>
              <a:t>, возрастом почти в 400 лет. Самое главное в театре </a:t>
            </a:r>
            <a:r>
              <a:rPr lang="ru-RU" dirty="0" err="1" smtClean="0">
                <a:solidFill>
                  <a:schemeClr val="tx2"/>
                </a:solidFill>
              </a:rPr>
              <a:t>катхакали</a:t>
            </a:r>
            <a:r>
              <a:rPr lang="ru-RU" dirty="0" smtClean="0">
                <a:solidFill>
                  <a:schemeClr val="tx2"/>
                </a:solidFill>
              </a:rPr>
              <a:t> - не танцы, песни и диалоги, а пантомима и язык жестов. Этому искусству долгие годы учат мужчин в специальных школах, начиная с раннего детства.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Только движениями шеи, глаз, зрачков, ресниц, бровей, губ, носа, ушей, подбородка, языка и щек актеры выражают и передают любые эмоции. Как это возможно?) Увидите сами!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</TotalTime>
  <Words>551</Words>
  <PresentationFormat>Экран (4:3)</PresentationFormat>
  <Paragraphs>53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Южная Индия</vt:lpstr>
      <vt:lpstr>Слайд 2</vt:lpstr>
      <vt:lpstr>Схема маршрута</vt:lpstr>
      <vt:lpstr>День первый</vt:lpstr>
      <vt:lpstr>День второй</vt:lpstr>
      <vt:lpstr>День третий</vt:lpstr>
      <vt:lpstr>День четвертый</vt:lpstr>
      <vt:lpstr>День пятый</vt:lpstr>
      <vt:lpstr>День шестой</vt:lpstr>
      <vt:lpstr>День седьмой</vt:lpstr>
      <vt:lpstr>День восьмой</vt:lpstr>
      <vt:lpstr>День девятый</vt:lpstr>
      <vt:lpstr>День десятый</vt:lpstr>
      <vt:lpstr>День одиннадцатый</vt:lpstr>
      <vt:lpstr>День двенадцатый</vt:lpstr>
      <vt:lpstr>День тринадцатый</vt:lpstr>
      <vt:lpstr>СТОИМОСТЬ ТУРА:  1020 $ ( ≈63 тыс. рублей)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Южная Индия</dc:title>
  <dc:creator>Pavel</dc:creator>
  <cp:lastModifiedBy>Pavel</cp:lastModifiedBy>
  <cp:revision>5</cp:revision>
  <dcterms:created xsi:type="dcterms:W3CDTF">2020-01-24T16:19:39Z</dcterms:created>
  <dcterms:modified xsi:type="dcterms:W3CDTF">2020-01-24T17:02:53Z</dcterms:modified>
</cp:coreProperties>
</file>