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3" r:id="rId17"/>
    <p:sldId id="275" r:id="rId18"/>
    <p:sldId id="276" r:id="rId19"/>
    <p:sldId id="27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576"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E7E7A8-0F37-40F4-A036-CBF1834A9EA3}" type="datetimeFigureOut">
              <a:rPr lang="ru-RU" smtClean="0"/>
              <a:t>26.08.2018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6454D-5807-4B76-AD3E-799917BF4D3F}" type="slidenum">
              <a:rPr lang="ru-RU" smtClean="0"/>
              <a:t>‹#›</a:t>
            </a:fld>
            <a:endParaRPr lang="ru-RU"/>
          </a:p>
        </p:txBody>
      </p:sp>
    </p:spTree>
    <p:extLst>
      <p:ext uri="{BB962C8B-B14F-4D97-AF65-F5344CB8AC3E}">
        <p14:creationId xmlns:p14="http://schemas.microsoft.com/office/powerpoint/2010/main" val="3239138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A6454D-5807-4B76-AD3E-799917BF4D3F}" type="slidenum">
              <a:rPr lang="ru-RU" smtClean="0"/>
              <a:t>10</a:t>
            </a:fld>
            <a:endParaRPr lang="ru-RU"/>
          </a:p>
        </p:txBody>
      </p:sp>
    </p:spTree>
    <p:extLst>
      <p:ext uri="{BB962C8B-B14F-4D97-AF65-F5344CB8AC3E}">
        <p14:creationId xmlns:p14="http://schemas.microsoft.com/office/powerpoint/2010/main" val="627533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DE7E43E-20FF-4549-9CCC-2C825643A2E2}" type="datetimeFigureOut">
              <a:rPr lang="ru-RU" smtClean="0"/>
              <a:t>26.08.2018</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D23BF0C2-E096-4EF4-B7BC-38A25AE90483}"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DE7E43E-20FF-4549-9CCC-2C825643A2E2}" type="datetimeFigureOut">
              <a:rPr lang="ru-RU" smtClean="0"/>
              <a:t>26.08.2018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3BF0C2-E096-4EF4-B7BC-38A25AE9048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DE7E43E-20FF-4549-9CCC-2C825643A2E2}" type="datetimeFigureOut">
              <a:rPr lang="ru-RU" smtClean="0"/>
              <a:t>26.08.2018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3BF0C2-E096-4EF4-B7BC-38A25AE9048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DE7E43E-20FF-4549-9CCC-2C825643A2E2}" type="datetimeFigureOut">
              <a:rPr lang="ru-RU" smtClean="0"/>
              <a:t>26.08.2018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3BF0C2-E096-4EF4-B7BC-38A25AE90483}"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DE7E43E-20FF-4549-9CCC-2C825643A2E2}" type="datetimeFigureOut">
              <a:rPr lang="ru-RU" smtClean="0"/>
              <a:t>26.08.2018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3BF0C2-E096-4EF4-B7BC-38A25AE90483}"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DE7E43E-20FF-4549-9CCC-2C825643A2E2}" type="datetimeFigureOut">
              <a:rPr lang="ru-RU" smtClean="0"/>
              <a:t>26.08.2018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23BF0C2-E096-4EF4-B7BC-38A25AE90483}"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DE7E43E-20FF-4549-9CCC-2C825643A2E2}" type="datetimeFigureOut">
              <a:rPr lang="ru-RU" smtClean="0"/>
              <a:t>26.08.2018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23BF0C2-E096-4EF4-B7BC-38A25AE9048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DE7E43E-20FF-4549-9CCC-2C825643A2E2}" type="datetimeFigureOut">
              <a:rPr lang="ru-RU" smtClean="0"/>
              <a:t>26.08.2018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23BF0C2-E096-4EF4-B7BC-38A25AE9048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7E43E-20FF-4549-9CCC-2C825643A2E2}" type="datetimeFigureOut">
              <a:rPr lang="ru-RU" smtClean="0"/>
              <a:t>26.08.2018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23BF0C2-E096-4EF4-B7BC-38A25AE9048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DE7E43E-20FF-4549-9CCC-2C825643A2E2}" type="datetimeFigureOut">
              <a:rPr lang="ru-RU" smtClean="0"/>
              <a:t>26.08.2018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23BF0C2-E096-4EF4-B7BC-38A25AE9048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DE7E43E-20FF-4549-9CCC-2C825643A2E2}" type="datetimeFigureOut">
              <a:rPr lang="ru-RU" smtClean="0"/>
              <a:t>26.08.2018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D23BF0C2-E096-4EF4-B7BC-38A25AE90483}"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DE7E43E-20FF-4549-9CCC-2C825643A2E2}" type="datetimeFigureOut">
              <a:rPr lang="ru-RU" smtClean="0"/>
              <a:t>26.08.2018</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3BF0C2-E096-4EF4-B7BC-38A25AE90483}"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ru.wikipedia.org/wiki/%D0%9F%D0%B0%D0%BD_%D0%93%D0%B8_%D0%9C%D1%83%D0%BD" TargetMode="External"/><Relationship Id="rId2" Type="http://schemas.openxmlformats.org/officeDocument/2006/relationships/hyperlink" Target="https://ru.wikipedia.org/wiki/%D0%93%D0%B5%D0%BD%D0%B5%D1%80%D0%B0%D0%BB%D1%8C%D0%BD%D1%8B%D0%B9_%D1%81%D0%B5%D0%BA%D1%80%D0%B5%D1%82%D0%B0%D1%80%D1%8C_%D0%9E%D0%9E%D0%9D"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ru.wikipedia.org/wiki/%D0%A3%D1%80%D0%B0%D0%B2%D0%BD%D0%B5%D0%BD%D0%B8%D1%8F_%D0%9C%D0%B0%D0%BA%D1%81%D0%B2%D0%B5%D0%BB%D0%BB%D0%B0" TargetMode="External"/><Relationship Id="rId13" Type="http://schemas.openxmlformats.org/officeDocument/2006/relationships/hyperlink" Target="https://ru.wikipedia.org/wiki/1915_%D0%B3%D0%BE%D0%B4_%D0%B2_%D0%BD%D0%B0%D1%83%D0%BA%D0%B5" TargetMode="External"/><Relationship Id="rId18" Type="http://schemas.openxmlformats.org/officeDocument/2006/relationships/hyperlink" Target="https://ru.wikipedia.org/wiki/%D0%A0%D0%B5%D0%BB%D0%B8%D0%BA%D1%82%D0%BE%D0%B2%D0%BE%D0%B5_%D0%B8%D0%B7%D0%BB%D1%83%D1%87%D0%B5%D0%BD%D0%B8%D0%B5" TargetMode="External"/><Relationship Id="rId3" Type="http://schemas.openxmlformats.org/officeDocument/2006/relationships/hyperlink" Target="https://ru.wikipedia.org/wiki/%D0%9E%D0%BF%D1%82%D0%B8%D0%BA%D0%B0" TargetMode="External"/><Relationship Id="rId21" Type="http://schemas.openxmlformats.org/officeDocument/2006/relationships/hyperlink" Target="https://ru.wikipedia.org/wiki/%D0%92%D0%BE%D0%BB%D0%BE%D0%BA%D0%BE%D0%BD%D0%BD%D0%BE-%D0%BE%D0%BF%D1%82%D0%B8%D1%87%D0%B5%D1%81%D0%BA%D0%B0%D1%8F_%D1%81%D0%B2%D1%8F%D0%B7%D1%8C" TargetMode="External"/><Relationship Id="rId7" Type="http://schemas.openxmlformats.org/officeDocument/2006/relationships/hyperlink" Target="https://ru.wikipedia.org/wiki/1865_%D0%B3%D0%BE%D0%B4" TargetMode="External"/><Relationship Id="rId12" Type="http://schemas.openxmlformats.org/officeDocument/2006/relationships/hyperlink" Target="https://ru.wikipedia.org/wiki/%D0%AD%D0%B9%D0%BD%D1%88%D1%82%D0%B5%D0%B9%D0%BD,_%D0%90%D0%BB%D1%8C%D0%B1%D0%B5%D1%80%D1%82" TargetMode="External"/><Relationship Id="rId17" Type="http://schemas.openxmlformats.org/officeDocument/2006/relationships/hyperlink" Target="https://ru.wikipedia.org/wiki/%D0%92%D0%B8%D0%BB%D1%8C%D1%81%D0%BE%D0%BD,_%D0%A0%D0%BE%D0%B1%D0%B5%D1%80%D1%82_%D0%92%D1%83%D0%B4%D1%80%D0%BE" TargetMode="External"/><Relationship Id="rId2" Type="http://schemas.openxmlformats.org/officeDocument/2006/relationships/hyperlink" Target="https://ru.wikipedia.org/wiki/1015_%D0%B3%D0%BE%D0%B4" TargetMode="External"/><Relationship Id="rId16" Type="http://schemas.openxmlformats.org/officeDocument/2006/relationships/hyperlink" Target="https://ru.wikipedia.org/wiki/%D0%9F%D0%B5%D0%BD%D0%B7%D0%B8%D0%B0%D1%81,_%D0%90%D1%80%D0%BD%D0%BE_%D0%90%D0%BB%D0%BB%D0%B0%D0%BD" TargetMode="External"/><Relationship Id="rId20" Type="http://schemas.openxmlformats.org/officeDocument/2006/relationships/hyperlink" Target="https://ru.wikipedia.org/wiki/%D0%9A%D0%B0%D0%BE,_%D0%A7%D0%B0%D1%80%D0%BB%D1%8C%D0%B7" TargetMode="External"/><Relationship Id="rId1" Type="http://schemas.openxmlformats.org/officeDocument/2006/relationships/slideLayout" Target="../slideLayouts/slideLayout7.xml"/><Relationship Id="rId6" Type="http://schemas.openxmlformats.org/officeDocument/2006/relationships/hyperlink" Target="https://ru.wikipedia.org/wiki/%D0%A4%D1%80%D0%B5%D0%BD%D0%B5%D0%BB%D1%8C,_%D0%9E%D0%B3%D1%8E%D1%81%D1%82%D0%B5%D0%BD_%D0%96%D0%B0%D0%BD" TargetMode="External"/><Relationship Id="rId11" Type="http://schemas.openxmlformats.org/officeDocument/2006/relationships/hyperlink" Target="https://ru.wikipedia.org/wiki/%D0%A4%D0%BE%D1%82%D0%BE%D1%8D%D1%84%D1%84%D0%B5%D0%BA%D1%82" TargetMode="External"/><Relationship Id="rId5" Type="http://schemas.openxmlformats.org/officeDocument/2006/relationships/hyperlink" Target="https://ru.wikipedia.org/wiki/1815_%D0%B3%D0%BE%D0%B4" TargetMode="External"/><Relationship Id="rId15" Type="http://schemas.openxmlformats.org/officeDocument/2006/relationships/hyperlink" Target="https://ru.wikipedia.org/wiki/%D0%9E%D0%B1%D1%89%D0%B0%D1%8F_%D1%82%D0%B5%D0%BE%D1%80%D0%B8%D1%8F_%D0%BE%D1%82%D0%BD%D0%BE%D1%81%D0%B8%D1%82%D0%B5%D0%BB%D1%8C%D0%BD%D0%BE%D1%81%D1%82%D0%B8" TargetMode="External"/><Relationship Id="rId10" Type="http://schemas.openxmlformats.org/officeDocument/2006/relationships/hyperlink" Target="https://ru.wikipedia.org/wiki/1905_%D0%B3%D0%BE%D0%B4_%D0%B2_%D0%BD%D0%B0%D1%83%D0%BA%D0%B5" TargetMode="External"/><Relationship Id="rId19" Type="http://schemas.openxmlformats.org/officeDocument/2006/relationships/hyperlink" Target="https://ru.wikipedia.org/wiki/1965_%D0%B3%D0%BE%D0%B4_%D0%B2_%D0%BD%D0%B0%D1%83%D0%BA%D0%B5" TargetMode="External"/><Relationship Id="rId4" Type="http://schemas.openxmlformats.org/officeDocument/2006/relationships/hyperlink" Target="https://ru.wikipedia.org/wiki/%D0%98%D0%B1%D0%BD_%D0%B0%D0%BB-%D0%A5%D0%B0%D0%B9%D1%81%D0%B0%D0%BC" TargetMode="External"/><Relationship Id="rId9" Type="http://schemas.openxmlformats.org/officeDocument/2006/relationships/hyperlink" Target="https://ru.wikipedia.org/wiki/%D0%9C%D0%B0%D0%BA%D1%81%D0%B2%D0%B5%D0%BB%D0%BB,_%D0%94%D0%B6%D0%B5%D0%B9%D0%BC%D1%81_%D0%9A%D0%BB%D0%B5%D1%80%D0%BA" TargetMode="External"/><Relationship Id="rId14" Type="http://schemas.openxmlformats.org/officeDocument/2006/relationships/hyperlink" Target="https://ru.wikipedia.org/wiki/%D0%9A%D0%BE%D1%81%D0%BC%D0%BE%D0%BB%D0%BE%D0%B3%D0%B8%D1%8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Свет  в нашей жизни</a:t>
            </a:r>
            <a:endParaRPr lang="ru-RU" dirty="0"/>
          </a:p>
        </p:txBody>
      </p:sp>
      <p:sp>
        <p:nvSpPr>
          <p:cNvPr id="4" name="Подзаголовок 3"/>
          <p:cNvSpPr>
            <a:spLocks noGrp="1"/>
          </p:cNvSpPr>
          <p:nvPr>
            <p:ph type="subTitle" idx="1"/>
          </p:nvPr>
        </p:nvSpPr>
        <p:spPr/>
        <p:txBody>
          <a:bodyPr/>
          <a:lstStyle/>
          <a:p>
            <a:r>
              <a:rPr lang="ru-RU" sz="2800" dirty="0" smtClean="0">
                <a:solidFill>
                  <a:srgbClr val="000000"/>
                </a:solidFill>
                <a:latin typeface="Arial"/>
                <a:ea typeface="Times New Roman"/>
              </a:rPr>
              <a:t>   тематический урок </a:t>
            </a:r>
            <a:r>
              <a:rPr lang="ru-RU" sz="2800" dirty="0">
                <a:solidFill>
                  <a:srgbClr val="000000"/>
                </a:solidFill>
                <a:latin typeface="Arial"/>
                <a:ea typeface="Times New Roman"/>
              </a:rPr>
              <a:t>в рамках </a:t>
            </a:r>
            <a:r>
              <a:rPr lang="ru-RU" sz="2800" dirty="0" smtClean="0">
                <a:solidFill>
                  <a:srgbClr val="000000"/>
                </a:solidFill>
                <a:latin typeface="Arial"/>
                <a:ea typeface="Times New Roman"/>
              </a:rPr>
              <a:t>    Международного </a:t>
            </a:r>
            <a:r>
              <a:rPr lang="ru-RU" sz="2800" dirty="0">
                <a:solidFill>
                  <a:srgbClr val="000000"/>
                </a:solidFill>
                <a:latin typeface="Arial"/>
                <a:ea typeface="Times New Roman"/>
              </a:rPr>
              <a:t>года света </a:t>
            </a:r>
            <a:endParaRPr lang="ru-RU" sz="2800" dirty="0" smtClean="0">
              <a:solidFill>
                <a:srgbClr val="000000"/>
              </a:solidFill>
              <a:latin typeface="Arial"/>
              <a:ea typeface="Times New Roman"/>
            </a:endParaRPr>
          </a:p>
          <a:p>
            <a:r>
              <a:rPr lang="ru-RU" sz="2800" dirty="0" smtClean="0">
                <a:solidFill>
                  <a:srgbClr val="000000"/>
                </a:solidFill>
                <a:latin typeface="Arial"/>
                <a:ea typeface="Times New Roman"/>
              </a:rPr>
              <a:t>и </a:t>
            </a:r>
            <a:r>
              <a:rPr lang="ru-RU" sz="2800" dirty="0">
                <a:solidFill>
                  <a:srgbClr val="000000"/>
                </a:solidFill>
                <a:latin typeface="Arial"/>
                <a:ea typeface="Times New Roman"/>
              </a:rPr>
              <a:t>световых технологий</a:t>
            </a:r>
            <a:endParaRPr lang="ru-RU" dirty="0"/>
          </a:p>
        </p:txBody>
      </p:sp>
    </p:spTree>
    <p:extLst>
      <p:ext uri="{BB962C8B-B14F-4D97-AF65-F5344CB8AC3E}">
        <p14:creationId xmlns:p14="http://schemas.microsoft.com/office/powerpoint/2010/main" val="3460942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342900" lvl="0" indent="-342900" fontAlgn="base">
              <a:lnSpc>
                <a:spcPct val="90000"/>
              </a:lnSpc>
              <a:spcBef>
                <a:spcPct val="20000"/>
              </a:spcBef>
              <a:spcAft>
                <a:spcPct val="0"/>
              </a:spcAft>
            </a:pPr>
            <a:r>
              <a:rPr lang="ru-RU" sz="2800" b="1" dirty="0">
                <a:solidFill>
                  <a:prstClr val="black"/>
                </a:solidFill>
                <a:latin typeface="Verdana"/>
                <a:ea typeface="+mn-ea"/>
                <a:cs typeface="+mn-cs"/>
              </a:rPr>
              <a:t> </a:t>
            </a:r>
            <a:r>
              <a:rPr lang="ru-RU" sz="3200" b="1" i="1" u="sng" dirty="0">
                <a:solidFill>
                  <a:srgbClr val="000099"/>
                </a:solidFill>
                <a:latin typeface="Verdana"/>
                <a:ea typeface="+mn-ea"/>
                <a:cs typeface="+mn-cs"/>
              </a:rPr>
              <a:t>Естественные источники света</a:t>
            </a:r>
            <a:r>
              <a:rPr lang="ru-RU" sz="2800" u="sng" dirty="0">
                <a:solidFill>
                  <a:srgbClr val="000099"/>
                </a:solidFill>
                <a:latin typeface="Verdana"/>
                <a:ea typeface="+mn-ea"/>
                <a:cs typeface="+mn-cs"/>
              </a:rPr>
              <a:t> </a:t>
            </a:r>
            <a:br>
              <a:rPr lang="ru-RU" sz="2800" u="sng" dirty="0">
                <a:solidFill>
                  <a:srgbClr val="000099"/>
                </a:solidFill>
                <a:latin typeface="Verdana"/>
                <a:ea typeface="+mn-ea"/>
                <a:cs typeface="+mn-cs"/>
              </a:rPr>
            </a:br>
            <a:r>
              <a:rPr lang="ru-RU" sz="2800" b="1" dirty="0">
                <a:solidFill>
                  <a:srgbClr val="C00000"/>
                </a:solidFill>
                <a:latin typeface="Verdana"/>
                <a:ea typeface="+mn-ea"/>
                <a:cs typeface="+mn-cs"/>
              </a:rPr>
              <a:t>— это природные материальные объекты и явления</a:t>
            </a:r>
            <a:r>
              <a:rPr lang="ru-RU" sz="2800" dirty="0">
                <a:solidFill>
                  <a:srgbClr val="C00000"/>
                </a:solidFill>
                <a:latin typeface="Verdana"/>
                <a:ea typeface="+mn-ea"/>
                <a:cs typeface="+mn-cs"/>
              </a:rPr>
              <a:t>.</a:t>
            </a:r>
            <a:br>
              <a:rPr lang="ru-RU" sz="2800" dirty="0">
                <a:solidFill>
                  <a:srgbClr val="C00000"/>
                </a:solidFill>
                <a:latin typeface="Verdana"/>
                <a:ea typeface="+mn-ea"/>
                <a:cs typeface="+mn-cs"/>
              </a:rPr>
            </a:br>
            <a:r>
              <a:rPr lang="ru-RU" sz="2800" dirty="0">
                <a:solidFill>
                  <a:prstClr val="black"/>
                </a:solidFill>
                <a:latin typeface="Verdana"/>
                <a:ea typeface="+mn-ea"/>
                <a:cs typeface="+mn-cs"/>
              </a:rPr>
              <a:t>     </a:t>
            </a:r>
            <a:endParaRPr lang="ru-RU" dirty="0"/>
          </a:p>
        </p:txBody>
      </p:sp>
      <p:pic>
        <p:nvPicPr>
          <p:cNvPr id="7" name="Рисунок 1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57200" y="2822389"/>
            <a:ext cx="4038600" cy="263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Солнце"/>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5659582" y="3331484"/>
            <a:ext cx="2015836" cy="161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344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356760"/>
          </a:xfrm>
        </p:spPr>
        <p:txBody>
          <a:bodyPr>
            <a:normAutofit fontScale="90000"/>
          </a:bodyPr>
          <a:lstStyle/>
          <a:p>
            <a:pPr marL="342900" lvl="0" indent="-342900" fontAlgn="base">
              <a:lnSpc>
                <a:spcPct val="90000"/>
              </a:lnSpc>
              <a:spcBef>
                <a:spcPct val="20000"/>
              </a:spcBef>
              <a:spcAft>
                <a:spcPct val="0"/>
              </a:spcAft>
            </a:pPr>
            <a:r>
              <a:rPr lang="ru-RU" sz="2800" b="1" i="1" u="sng" dirty="0" smtClean="0">
                <a:solidFill>
                  <a:srgbClr val="FF0000"/>
                </a:solidFill>
                <a:latin typeface="Verdana"/>
                <a:ea typeface="+mn-ea"/>
                <a:cs typeface="+mn-cs"/>
              </a:rPr>
              <a:t/>
            </a:r>
            <a:br>
              <a:rPr lang="ru-RU" sz="2800" b="1" i="1" u="sng" dirty="0" smtClean="0">
                <a:solidFill>
                  <a:srgbClr val="FF0000"/>
                </a:solidFill>
                <a:latin typeface="Verdana"/>
                <a:ea typeface="+mn-ea"/>
                <a:cs typeface="+mn-cs"/>
              </a:rPr>
            </a:br>
            <a:r>
              <a:rPr lang="ru-RU" sz="2800" b="1" i="1" u="sng" dirty="0">
                <a:solidFill>
                  <a:srgbClr val="FF0000"/>
                </a:solidFill>
                <a:latin typeface="Verdana"/>
                <a:ea typeface="+mn-ea"/>
                <a:cs typeface="+mn-cs"/>
              </a:rPr>
              <a:t/>
            </a:r>
            <a:br>
              <a:rPr lang="ru-RU" sz="2800" b="1" i="1" u="sng" dirty="0">
                <a:solidFill>
                  <a:srgbClr val="FF0000"/>
                </a:solidFill>
                <a:latin typeface="Verdana"/>
                <a:ea typeface="+mn-ea"/>
                <a:cs typeface="+mn-cs"/>
              </a:rPr>
            </a:br>
            <a:r>
              <a:rPr lang="ru-RU" sz="2800" b="1" i="1" u="sng" dirty="0" smtClean="0">
                <a:solidFill>
                  <a:srgbClr val="FF0000"/>
                </a:solidFill>
                <a:latin typeface="Verdana"/>
                <a:ea typeface="+mn-ea"/>
                <a:cs typeface="+mn-cs"/>
              </a:rPr>
              <a:t/>
            </a:r>
            <a:br>
              <a:rPr lang="ru-RU" sz="2800" b="1" i="1" u="sng" dirty="0" smtClean="0">
                <a:solidFill>
                  <a:srgbClr val="FF0000"/>
                </a:solidFill>
                <a:latin typeface="Verdana"/>
                <a:ea typeface="+mn-ea"/>
                <a:cs typeface="+mn-cs"/>
              </a:rPr>
            </a:br>
            <a:r>
              <a:rPr lang="ru-RU" sz="2800" b="1" i="1" u="sng" dirty="0">
                <a:solidFill>
                  <a:srgbClr val="FF0000"/>
                </a:solidFill>
                <a:latin typeface="Verdana"/>
                <a:ea typeface="+mn-ea"/>
                <a:cs typeface="+mn-cs"/>
              </a:rPr>
              <a:t/>
            </a:r>
            <a:br>
              <a:rPr lang="ru-RU" sz="2800" b="1" i="1" u="sng" dirty="0">
                <a:solidFill>
                  <a:srgbClr val="FF0000"/>
                </a:solidFill>
                <a:latin typeface="Verdana"/>
                <a:ea typeface="+mn-ea"/>
                <a:cs typeface="+mn-cs"/>
              </a:rPr>
            </a:br>
            <a:r>
              <a:rPr lang="ru-RU" sz="2800" b="1" i="1" u="sng" dirty="0" smtClean="0">
                <a:solidFill>
                  <a:srgbClr val="FF0000"/>
                </a:solidFill>
                <a:latin typeface="Verdana"/>
                <a:ea typeface="+mn-ea"/>
                <a:cs typeface="+mn-cs"/>
              </a:rPr>
              <a:t/>
            </a:r>
            <a:br>
              <a:rPr lang="ru-RU" sz="2800" b="1" i="1" u="sng" dirty="0" smtClean="0">
                <a:solidFill>
                  <a:srgbClr val="FF0000"/>
                </a:solidFill>
                <a:latin typeface="Verdana"/>
                <a:ea typeface="+mn-ea"/>
                <a:cs typeface="+mn-cs"/>
              </a:rPr>
            </a:br>
            <a:r>
              <a:rPr lang="ru-RU" sz="2800" b="1" i="1" u="sng" dirty="0">
                <a:solidFill>
                  <a:srgbClr val="FF0000"/>
                </a:solidFill>
                <a:latin typeface="Verdana"/>
                <a:ea typeface="+mn-ea"/>
                <a:cs typeface="+mn-cs"/>
              </a:rPr>
              <a:t/>
            </a:r>
            <a:br>
              <a:rPr lang="ru-RU" sz="2800" b="1" i="1" u="sng" dirty="0">
                <a:solidFill>
                  <a:srgbClr val="FF0000"/>
                </a:solidFill>
                <a:latin typeface="Verdana"/>
                <a:ea typeface="+mn-ea"/>
                <a:cs typeface="+mn-cs"/>
              </a:rPr>
            </a:br>
            <a:r>
              <a:rPr lang="ru-RU" sz="2800" b="1" i="1" u="sng" dirty="0" smtClean="0">
                <a:solidFill>
                  <a:srgbClr val="FF0000"/>
                </a:solidFill>
                <a:latin typeface="Verdana"/>
                <a:ea typeface="+mn-ea"/>
                <a:cs typeface="+mn-cs"/>
              </a:rPr>
              <a:t/>
            </a:r>
            <a:br>
              <a:rPr lang="ru-RU" sz="2800" b="1" i="1" u="sng" dirty="0" smtClean="0">
                <a:solidFill>
                  <a:srgbClr val="FF0000"/>
                </a:solidFill>
                <a:latin typeface="Verdana"/>
                <a:ea typeface="+mn-ea"/>
                <a:cs typeface="+mn-cs"/>
              </a:rPr>
            </a:br>
            <a:r>
              <a:rPr lang="ru-RU" sz="2800" b="1" i="1" u="sng" dirty="0">
                <a:solidFill>
                  <a:srgbClr val="FF0000"/>
                </a:solidFill>
                <a:latin typeface="Verdana"/>
                <a:ea typeface="+mn-ea"/>
                <a:cs typeface="+mn-cs"/>
              </a:rPr>
              <a:t/>
            </a:r>
            <a:br>
              <a:rPr lang="ru-RU" sz="2800" b="1" i="1" u="sng" dirty="0">
                <a:solidFill>
                  <a:srgbClr val="FF0000"/>
                </a:solidFill>
                <a:latin typeface="Verdana"/>
                <a:ea typeface="+mn-ea"/>
                <a:cs typeface="+mn-cs"/>
              </a:rPr>
            </a:br>
            <a:r>
              <a:rPr lang="ru-RU" sz="2800" b="1" i="1" u="sng" dirty="0" smtClean="0">
                <a:solidFill>
                  <a:srgbClr val="FF0000"/>
                </a:solidFill>
                <a:latin typeface="Verdana"/>
                <a:ea typeface="+mn-ea"/>
                <a:cs typeface="+mn-cs"/>
              </a:rPr>
              <a:t/>
            </a:r>
            <a:br>
              <a:rPr lang="ru-RU" sz="2800" b="1" i="1" u="sng" dirty="0" smtClean="0">
                <a:solidFill>
                  <a:srgbClr val="FF0000"/>
                </a:solidFill>
                <a:latin typeface="Verdana"/>
                <a:ea typeface="+mn-ea"/>
                <a:cs typeface="+mn-cs"/>
              </a:rPr>
            </a:br>
            <a:r>
              <a:rPr lang="ru-RU" sz="2800" b="1" i="1" u="sng" dirty="0">
                <a:solidFill>
                  <a:srgbClr val="FF0000"/>
                </a:solidFill>
                <a:latin typeface="Verdana"/>
                <a:ea typeface="+mn-ea"/>
                <a:cs typeface="+mn-cs"/>
              </a:rPr>
              <a:t/>
            </a:r>
            <a:br>
              <a:rPr lang="ru-RU" sz="2800" b="1" i="1" u="sng" dirty="0">
                <a:solidFill>
                  <a:srgbClr val="FF0000"/>
                </a:solidFill>
                <a:latin typeface="Verdana"/>
                <a:ea typeface="+mn-ea"/>
                <a:cs typeface="+mn-cs"/>
              </a:rPr>
            </a:br>
            <a:r>
              <a:rPr lang="ru-RU" sz="2800" b="1" i="1" u="sng" dirty="0" smtClean="0">
                <a:solidFill>
                  <a:srgbClr val="FF0000"/>
                </a:solidFill>
                <a:latin typeface="Times New Roman" pitchFamily="18" charset="0"/>
                <a:ea typeface="+mn-ea"/>
                <a:cs typeface="Times New Roman" pitchFamily="18" charset="0"/>
              </a:rPr>
              <a:t>Искусственные </a:t>
            </a:r>
            <a:r>
              <a:rPr lang="ru-RU" sz="2800" b="1" i="1" u="sng" dirty="0">
                <a:solidFill>
                  <a:srgbClr val="FF0000"/>
                </a:solidFill>
                <a:latin typeface="Times New Roman" pitchFamily="18" charset="0"/>
                <a:ea typeface="+mn-ea"/>
                <a:cs typeface="Times New Roman" pitchFamily="18" charset="0"/>
              </a:rPr>
              <a:t>источники света </a:t>
            </a:r>
            <a:r>
              <a:rPr lang="ru-RU" sz="2800" b="1" i="1" dirty="0">
                <a:solidFill>
                  <a:srgbClr val="FF0000"/>
                </a:solidFill>
                <a:latin typeface="Times New Roman" pitchFamily="18" charset="0"/>
                <a:ea typeface="+mn-ea"/>
                <a:cs typeface="Times New Roman" pitchFamily="18" charset="0"/>
              </a:rPr>
              <a:t>—</a:t>
            </a:r>
            <a:r>
              <a:rPr lang="ru-RU" sz="2800" dirty="0">
                <a:solidFill>
                  <a:prstClr val="black"/>
                </a:solidFill>
                <a:latin typeface="Times New Roman" pitchFamily="18" charset="0"/>
                <a:ea typeface="+mn-ea"/>
                <a:cs typeface="Times New Roman" pitchFamily="18" charset="0"/>
              </a:rPr>
              <a:t> </a:t>
            </a:r>
            <a:r>
              <a:rPr lang="ru-RU" sz="2800" b="1" dirty="0">
                <a:solidFill>
                  <a:srgbClr val="000099"/>
                </a:solidFill>
                <a:latin typeface="Times New Roman" pitchFamily="18" charset="0"/>
                <a:ea typeface="+mn-ea"/>
                <a:cs typeface="Times New Roman" pitchFamily="18" charset="0"/>
              </a:rPr>
              <a:t>технические устройства различной конструкции, основным предназначением которых является получение светового излучения</a:t>
            </a:r>
            <a:br>
              <a:rPr lang="ru-RU" sz="2800" b="1" dirty="0">
                <a:solidFill>
                  <a:srgbClr val="000099"/>
                </a:solidFill>
                <a:latin typeface="Times New Roman" pitchFamily="18" charset="0"/>
                <a:ea typeface="+mn-ea"/>
                <a:cs typeface="Times New Roman" pitchFamily="18" charset="0"/>
              </a:rPr>
            </a:br>
            <a:endParaRPr lang="ru-RU" dirty="0">
              <a:latin typeface="Times New Roman" pitchFamily="18" charset="0"/>
              <a:cs typeface="Times New Roman" pitchFamily="18" charset="0"/>
            </a:endParaRPr>
          </a:p>
        </p:txBody>
      </p:sp>
      <p:sp>
        <p:nvSpPr>
          <p:cNvPr id="3" name="Объект 2"/>
          <p:cNvSpPr>
            <a:spLocks noGrp="1"/>
          </p:cNvSpPr>
          <p:nvPr>
            <p:ph sz="half" idx="1"/>
          </p:nvPr>
        </p:nvSpPr>
        <p:spPr/>
        <p:txBody>
          <a:bodyPr>
            <a:normAutofit/>
          </a:bodyPr>
          <a:lstStyle/>
          <a:p>
            <a:pPr marL="342900" lvl="0" indent="-342900" algn="ctr" fontAlgn="base">
              <a:lnSpc>
                <a:spcPct val="90000"/>
              </a:lnSpc>
              <a:spcAft>
                <a:spcPct val="0"/>
              </a:spcAft>
              <a:buClrTx/>
              <a:buSzTx/>
              <a:buNone/>
            </a:pPr>
            <a:endParaRPr lang="ru-RU" sz="2800" b="1" dirty="0">
              <a:solidFill>
                <a:srgbClr val="000099"/>
              </a:solidFill>
              <a:latin typeface="Verdana"/>
            </a:endParaRPr>
          </a:p>
          <a:p>
            <a:endParaRPr lang="ru-RU" dirty="0"/>
          </a:p>
        </p:txBody>
      </p:sp>
      <p:pic>
        <p:nvPicPr>
          <p:cNvPr id="6" name="Picture 10" descr="1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27984" y="2204864"/>
            <a:ext cx="3672408" cy="380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696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916832"/>
            <a:ext cx="2232025"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926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fontAlgn="base">
              <a:spcAft>
                <a:spcPct val="0"/>
              </a:spcAft>
            </a:pPr>
            <a:r>
              <a:rPr lang="ru-RU" sz="3200" b="1" dirty="0">
                <a:solidFill>
                  <a:srgbClr val="FF0000"/>
                </a:solidFill>
                <a:latin typeface="Arial" charset="0"/>
                <a:ea typeface="+mn-ea"/>
                <a:cs typeface="+mn-cs"/>
              </a:rPr>
              <a:t>Солнце и солнечный свет в жизни человека</a:t>
            </a:r>
            <a:br>
              <a:rPr lang="ru-RU" sz="3200" b="1" dirty="0">
                <a:solidFill>
                  <a:srgbClr val="FF0000"/>
                </a:solidFill>
                <a:latin typeface="Arial" charset="0"/>
                <a:ea typeface="+mn-ea"/>
                <a:cs typeface="+mn-cs"/>
              </a:rPr>
            </a:br>
            <a:endParaRPr lang="ru-RU" dirty="0"/>
          </a:p>
        </p:txBody>
      </p:sp>
      <p:sp>
        <p:nvSpPr>
          <p:cNvPr id="3" name="Объект 2"/>
          <p:cNvSpPr>
            <a:spLocks noGrp="1"/>
          </p:cNvSpPr>
          <p:nvPr>
            <p:ph idx="1"/>
          </p:nvPr>
        </p:nvSpPr>
        <p:spPr/>
        <p:txBody>
          <a:bodyPr/>
          <a:lstStyle/>
          <a:p>
            <a:pPr marL="0" lvl="0" indent="0" fontAlgn="base">
              <a:spcBef>
                <a:spcPct val="0"/>
              </a:spcBef>
              <a:spcAft>
                <a:spcPct val="0"/>
              </a:spcAft>
              <a:buClrTx/>
              <a:buSzTx/>
              <a:buFont typeface="Wingdings" pitchFamily="2" charset="2"/>
              <a:buChar char="v"/>
            </a:pPr>
            <a:r>
              <a:rPr lang="ru-RU" sz="1800" dirty="0">
                <a:solidFill>
                  <a:prstClr val="black"/>
                </a:solidFill>
                <a:latin typeface="Arial" charset="0"/>
              </a:rPr>
              <a:t> Солнечное излучение стимулирует выработку </a:t>
            </a:r>
            <a:r>
              <a:rPr lang="ru-RU" sz="1800" dirty="0" err="1">
                <a:solidFill>
                  <a:prstClr val="black"/>
                </a:solidFill>
                <a:latin typeface="Arial" charset="0"/>
              </a:rPr>
              <a:t>эндорфинов</a:t>
            </a:r>
            <a:r>
              <a:rPr lang="ru-RU" sz="1800" dirty="0">
                <a:solidFill>
                  <a:prstClr val="black"/>
                </a:solidFill>
                <a:latin typeface="Arial" charset="0"/>
              </a:rPr>
              <a:t>, "гормонов удовольствия", поэтому считается, что солнечный свет - лучший природный антидепрессант.</a:t>
            </a:r>
          </a:p>
          <a:p>
            <a:pPr marL="0" lvl="0" indent="0" fontAlgn="base">
              <a:spcBef>
                <a:spcPct val="0"/>
              </a:spcBef>
              <a:spcAft>
                <a:spcPct val="0"/>
              </a:spcAft>
              <a:buClrTx/>
              <a:buSzTx/>
              <a:buNone/>
            </a:pPr>
            <a:endParaRPr lang="ru-RU" sz="1800" dirty="0">
              <a:solidFill>
                <a:prstClr val="black"/>
              </a:solidFill>
              <a:latin typeface="Arial" charset="0"/>
            </a:endParaRPr>
          </a:p>
          <a:p>
            <a:pPr marL="0" lvl="0" indent="0" fontAlgn="base">
              <a:spcBef>
                <a:spcPct val="0"/>
              </a:spcBef>
              <a:spcAft>
                <a:spcPct val="0"/>
              </a:spcAft>
              <a:buClrTx/>
              <a:buSzTx/>
              <a:buFont typeface="Wingdings" pitchFamily="2" charset="2"/>
              <a:buChar char="v"/>
            </a:pPr>
            <a:r>
              <a:rPr lang="ru-RU" sz="1800" dirty="0">
                <a:solidFill>
                  <a:prstClr val="black"/>
                </a:solidFill>
                <a:latin typeface="Arial" charset="0"/>
              </a:rPr>
              <a:t>  Его позитивное влияние распространяется и на сферу межличностных отношений: в то время как холод побуждает нас "закрыться", солнце, напротив, "раскрывает" нас по отношению к внешнему миру, к окружающим.</a:t>
            </a:r>
          </a:p>
          <a:p>
            <a:pPr marL="0" lvl="0" indent="0" fontAlgn="base">
              <a:spcBef>
                <a:spcPct val="0"/>
              </a:spcBef>
              <a:spcAft>
                <a:spcPct val="0"/>
              </a:spcAft>
              <a:buClrTx/>
              <a:buSzTx/>
              <a:buFont typeface="Wingdings" pitchFamily="2" charset="2"/>
              <a:buChar char="v"/>
            </a:pPr>
            <a:endParaRPr lang="ru-RU" sz="1800" dirty="0">
              <a:solidFill>
                <a:prstClr val="black"/>
              </a:solidFill>
              <a:latin typeface="Arial" charset="0"/>
            </a:endParaRPr>
          </a:p>
          <a:p>
            <a:pPr marL="0" lvl="0" indent="0" fontAlgn="base">
              <a:spcBef>
                <a:spcPct val="0"/>
              </a:spcBef>
              <a:spcAft>
                <a:spcPct val="0"/>
              </a:spcAft>
              <a:buClrTx/>
              <a:buSzTx/>
              <a:buFont typeface="Wingdings" pitchFamily="2" charset="2"/>
              <a:buChar char="v"/>
            </a:pPr>
            <a:r>
              <a:rPr lang="ru-RU" sz="1800" dirty="0">
                <a:solidFill>
                  <a:prstClr val="black"/>
                </a:solidFill>
                <a:latin typeface="Arial" charset="0"/>
              </a:rPr>
              <a:t>  Именно по этой причине летом нам легче вступать в новые контакты, заводить новых друзей.</a:t>
            </a:r>
            <a:endParaRPr lang="ru-RU" dirty="0"/>
          </a:p>
        </p:txBody>
      </p:sp>
    </p:spTree>
    <p:extLst>
      <p:ext uri="{BB962C8B-B14F-4D97-AF65-F5344CB8AC3E}">
        <p14:creationId xmlns:p14="http://schemas.microsoft.com/office/powerpoint/2010/main" val="4145242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fontAlgn="base">
              <a:spcAft>
                <a:spcPct val="0"/>
              </a:spcAft>
            </a:pPr>
            <a:r>
              <a:rPr lang="ru-RU" sz="3200" b="1" dirty="0">
                <a:solidFill>
                  <a:srgbClr val="FF0000"/>
                </a:solidFill>
                <a:latin typeface="Arial" charset="0"/>
                <a:ea typeface="+mn-ea"/>
                <a:cs typeface="+mn-cs"/>
              </a:rPr>
              <a:t>Значение Солнца для жизни на Земле</a:t>
            </a:r>
            <a:r>
              <a:rPr lang="ru-RU" sz="3200" dirty="0">
                <a:solidFill>
                  <a:prstClr val="black"/>
                </a:solidFill>
                <a:latin typeface="Arial" charset="0"/>
                <a:ea typeface="+mn-ea"/>
                <a:cs typeface="+mn-cs"/>
              </a:rPr>
              <a:t/>
            </a:r>
            <a:br>
              <a:rPr lang="ru-RU" sz="3200" dirty="0">
                <a:solidFill>
                  <a:prstClr val="black"/>
                </a:solidFill>
                <a:latin typeface="Arial" charset="0"/>
                <a:ea typeface="+mn-ea"/>
                <a:cs typeface="+mn-cs"/>
              </a:rPr>
            </a:br>
            <a:endParaRPr lang="ru-RU" dirty="0"/>
          </a:p>
        </p:txBody>
      </p:sp>
      <p:sp>
        <p:nvSpPr>
          <p:cNvPr id="3" name="Объект 2"/>
          <p:cNvSpPr>
            <a:spLocks noGrp="1"/>
          </p:cNvSpPr>
          <p:nvPr>
            <p:ph idx="1"/>
          </p:nvPr>
        </p:nvSpPr>
        <p:spPr/>
        <p:txBody>
          <a:bodyPr/>
          <a:lstStyle/>
          <a:p>
            <a:pPr marL="0" lvl="0" indent="0" fontAlgn="base">
              <a:spcBef>
                <a:spcPct val="0"/>
              </a:spcBef>
              <a:spcAft>
                <a:spcPct val="0"/>
              </a:spcAft>
              <a:buClrTx/>
              <a:buSzTx/>
              <a:buFont typeface="Wingdings" pitchFamily="2" charset="2"/>
              <a:buChar char="Ø"/>
            </a:pPr>
            <a:r>
              <a:rPr lang="ru-RU" sz="2000" b="1" dirty="0">
                <a:solidFill>
                  <a:prstClr val="black"/>
                </a:solidFill>
                <a:latin typeface="Arial" charset="0"/>
              </a:rPr>
              <a:t> Значение Солнца для жизни на Земле человек чувствовал уже в далекие времена.</a:t>
            </a:r>
          </a:p>
          <a:p>
            <a:pPr marL="0" lvl="0" indent="0" fontAlgn="base">
              <a:spcBef>
                <a:spcPct val="0"/>
              </a:spcBef>
              <a:spcAft>
                <a:spcPct val="0"/>
              </a:spcAft>
              <a:buClrTx/>
              <a:buSzTx/>
              <a:buNone/>
            </a:pPr>
            <a:endParaRPr lang="ru-RU" sz="2000" b="1" dirty="0">
              <a:solidFill>
                <a:prstClr val="black"/>
              </a:solidFill>
              <a:latin typeface="Arial" charset="0"/>
            </a:endParaRPr>
          </a:p>
          <a:p>
            <a:pPr marL="0" lvl="0" indent="0" fontAlgn="base">
              <a:spcBef>
                <a:spcPct val="0"/>
              </a:spcBef>
              <a:spcAft>
                <a:spcPct val="0"/>
              </a:spcAft>
              <a:buClrTx/>
              <a:buSzTx/>
              <a:buFont typeface="Wingdings" pitchFamily="2" charset="2"/>
              <a:buChar char="Ø"/>
            </a:pPr>
            <a:r>
              <a:rPr lang="ru-RU" sz="2000" b="1" dirty="0">
                <a:solidFill>
                  <a:prstClr val="black"/>
                </a:solidFill>
                <a:latin typeface="Arial" charset="0"/>
              </a:rPr>
              <a:t>  Но первобытным людям Солнце представлялось каким-то сверхъестественным существом.</a:t>
            </a:r>
          </a:p>
          <a:p>
            <a:pPr marL="0" lvl="0" indent="0" fontAlgn="base">
              <a:spcBef>
                <a:spcPct val="0"/>
              </a:spcBef>
              <a:spcAft>
                <a:spcPct val="0"/>
              </a:spcAft>
              <a:buClrTx/>
              <a:buSzTx/>
              <a:buNone/>
            </a:pPr>
            <a:r>
              <a:rPr lang="ru-RU" sz="2000" b="1" dirty="0">
                <a:solidFill>
                  <a:prstClr val="black"/>
                </a:solidFill>
                <a:latin typeface="Arial" charset="0"/>
              </a:rPr>
              <a:t> </a:t>
            </a:r>
          </a:p>
          <a:p>
            <a:pPr marL="0" lvl="0" indent="0" fontAlgn="base">
              <a:spcBef>
                <a:spcPct val="0"/>
              </a:spcBef>
              <a:spcAft>
                <a:spcPct val="0"/>
              </a:spcAft>
              <a:buClrTx/>
              <a:buSzTx/>
              <a:buFont typeface="Wingdings" pitchFamily="2" charset="2"/>
              <a:buChar char="Ø"/>
            </a:pPr>
            <a:r>
              <a:rPr lang="ru-RU" sz="2000" b="1" dirty="0">
                <a:solidFill>
                  <a:prstClr val="black"/>
                </a:solidFill>
                <a:latin typeface="Arial" charset="0"/>
              </a:rPr>
              <a:t>  Оно обожествлялось почти всеми народами древности. Наши предки славяне поклонялись богу солнечных лучей - </a:t>
            </a:r>
            <a:r>
              <a:rPr lang="ru-RU" sz="2000" b="1" dirty="0" err="1">
                <a:solidFill>
                  <a:prstClr val="black"/>
                </a:solidFill>
                <a:latin typeface="Arial" charset="0"/>
              </a:rPr>
              <a:t>Яриле</a:t>
            </a:r>
            <a:r>
              <a:rPr lang="ru-RU" sz="2000" b="1" dirty="0">
                <a:solidFill>
                  <a:prstClr val="black"/>
                </a:solidFill>
                <a:latin typeface="Arial" charset="0"/>
              </a:rPr>
              <a:t>, а у древних римлян был бог Солнца - Аполлон. </a:t>
            </a:r>
          </a:p>
          <a:p>
            <a:pPr marL="0" lvl="0" indent="0" fontAlgn="base">
              <a:spcBef>
                <a:spcPct val="0"/>
              </a:spcBef>
              <a:spcAft>
                <a:spcPct val="0"/>
              </a:spcAft>
              <a:buClrTx/>
              <a:buSzTx/>
              <a:buNone/>
            </a:pPr>
            <a:endParaRPr lang="ru-RU" sz="2000" b="1" dirty="0">
              <a:solidFill>
                <a:prstClr val="black"/>
              </a:solidFill>
              <a:latin typeface="Arial" charset="0"/>
            </a:endParaRPr>
          </a:p>
          <a:p>
            <a:pPr marL="0" lvl="0" indent="0" fontAlgn="base">
              <a:spcBef>
                <a:spcPct val="0"/>
              </a:spcBef>
              <a:spcAft>
                <a:spcPct val="0"/>
              </a:spcAft>
              <a:buClrTx/>
              <a:buSzTx/>
              <a:buFont typeface="Wingdings" pitchFamily="2" charset="2"/>
              <a:buChar char="Ø"/>
            </a:pPr>
            <a:r>
              <a:rPr lang="ru-RU" sz="2000" b="1" dirty="0">
                <a:solidFill>
                  <a:prstClr val="black"/>
                </a:solidFill>
                <a:latin typeface="Arial" charset="0"/>
              </a:rPr>
              <a:t>  Цари и князья, чтобы возвеличить свою власть, старались внушить людям представление о своем происхождении от бога Солнца</a:t>
            </a:r>
            <a:endParaRPr lang="ru-RU" dirty="0"/>
          </a:p>
        </p:txBody>
      </p:sp>
    </p:spTree>
    <p:extLst>
      <p:ext uri="{BB962C8B-B14F-4D97-AF65-F5344CB8AC3E}">
        <p14:creationId xmlns:p14="http://schemas.microsoft.com/office/powerpoint/2010/main" val="3265489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997839"/>
            <a:ext cx="7344816" cy="2308324"/>
          </a:xfrm>
          <a:prstGeom prst="rect">
            <a:avLst/>
          </a:prstGeom>
        </p:spPr>
        <p:txBody>
          <a:bodyPr wrap="square">
            <a:spAutoFit/>
          </a:bodyPr>
          <a:lstStyle/>
          <a:p>
            <a:pPr lvl="0" fontAlgn="base">
              <a:spcBef>
                <a:spcPct val="0"/>
              </a:spcBef>
              <a:spcAft>
                <a:spcPct val="0"/>
              </a:spcAft>
              <a:buFont typeface="Wingdings" pitchFamily="2" charset="2"/>
              <a:buChar char="Ø"/>
            </a:pPr>
            <a:r>
              <a:rPr lang="ru-RU" b="1" dirty="0">
                <a:solidFill>
                  <a:prstClr val="black"/>
                </a:solidFill>
                <a:latin typeface="Arial" charset="0"/>
              </a:rPr>
              <a:t>Солнце - источник тепла и света, без которого было бы невозможно возникновение и существование жизни на нашей планете.</a:t>
            </a:r>
          </a:p>
          <a:p>
            <a:pPr lvl="0" fontAlgn="base">
              <a:spcBef>
                <a:spcPct val="0"/>
              </a:spcBef>
              <a:spcAft>
                <a:spcPct val="0"/>
              </a:spcAft>
              <a:buFont typeface="Wingdings" pitchFamily="2" charset="2"/>
              <a:buChar char="Ø"/>
            </a:pPr>
            <a:endParaRPr lang="ru-RU" b="1" dirty="0">
              <a:solidFill>
                <a:prstClr val="black"/>
              </a:solidFill>
              <a:latin typeface="Arial" charset="0"/>
            </a:endParaRPr>
          </a:p>
          <a:p>
            <a:pPr lvl="0" fontAlgn="base">
              <a:spcBef>
                <a:spcPct val="0"/>
              </a:spcBef>
              <a:spcAft>
                <a:spcPct val="0"/>
              </a:spcAft>
              <a:buFont typeface="Wingdings" pitchFamily="2" charset="2"/>
              <a:buChar char="Ø"/>
            </a:pPr>
            <a:r>
              <a:rPr lang="ru-RU" b="1" dirty="0">
                <a:solidFill>
                  <a:prstClr val="black"/>
                </a:solidFill>
                <a:latin typeface="Arial" charset="0"/>
              </a:rPr>
              <a:t>  Не будь Солнца, не было бы на Земле зеленых лугов, тенистых лесов и рек, цветущих садов, хлебных полей, не могли бы существовать ни человек, ни животные, ни растения.</a:t>
            </a:r>
          </a:p>
        </p:txBody>
      </p:sp>
    </p:spTree>
    <p:extLst>
      <p:ext uri="{BB962C8B-B14F-4D97-AF65-F5344CB8AC3E}">
        <p14:creationId xmlns:p14="http://schemas.microsoft.com/office/powerpoint/2010/main" val="3297236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443841"/>
            <a:ext cx="7056784" cy="3416320"/>
          </a:xfrm>
          <a:prstGeom prst="rect">
            <a:avLst/>
          </a:prstGeom>
        </p:spPr>
        <p:txBody>
          <a:bodyPr wrap="square">
            <a:spAutoFit/>
          </a:bodyPr>
          <a:lstStyle/>
          <a:p>
            <a:pPr lvl="0" fontAlgn="base">
              <a:spcBef>
                <a:spcPct val="0"/>
              </a:spcBef>
              <a:spcAft>
                <a:spcPct val="0"/>
              </a:spcAft>
              <a:buFont typeface="Wingdings" pitchFamily="2" charset="2"/>
              <a:buChar char="Ø"/>
            </a:pPr>
            <a:r>
              <a:rPr lang="ru-RU" b="1" dirty="0">
                <a:solidFill>
                  <a:prstClr val="black"/>
                </a:solidFill>
                <a:latin typeface="Arial" charset="0"/>
              </a:rPr>
              <a:t> Солнце содержит в себе огромнейшее количество энергии. </a:t>
            </a:r>
          </a:p>
          <a:p>
            <a:pPr lvl="0" fontAlgn="base">
              <a:spcBef>
                <a:spcPct val="0"/>
              </a:spcBef>
              <a:spcAft>
                <a:spcPct val="0"/>
              </a:spcAft>
            </a:pPr>
            <a:endParaRPr lang="ru-RU" b="1" dirty="0">
              <a:solidFill>
                <a:prstClr val="black"/>
              </a:solidFill>
              <a:latin typeface="Arial" charset="0"/>
            </a:endParaRPr>
          </a:p>
          <a:p>
            <a:pPr lvl="0" fontAlgn="base">
              <a:spcBef>
                <a:spcPct val="0"/>
              </a:spcBef>
              <a:spcAft>
                <a:spcPct val="0"/>
              </a:spcAft>
            </a:pPr>
            <a:endParaRPr lang="ru-RU" b="1" dirty="0">
              <a:solidFill>
                <a:prstClr val="black"/>
              </a:solidFill>
              <a:latin typeface="Arial" charset="0"/>
            </a:endParaRPr>
          </a:p>
          <a:p>
            <a:pPr lvl="0" fontAlgn="base">
              <a:spcBef>
                <a:spcPct val="0"/>
              </a:spcBef>
              <a:spcAft>
                <a:spcPct val="0"/>
              </a:spcAft>
              <a:buFont typeface="Wingdings" pitchFamily="2" charset="2"/>
              <a:buChar char="Ø"/>
            </a:pPr>
            <a:r>
              <a:rPr lang="ru-RU" b="1" dirty="0">
                <a:solidFill>
                  <a:prstClr val="black"/>
                </a:solidFill>
                <a:latin typeface="Arial" charset="0"/>
              </a:rPr>
              <a:t>  На Землю попадают лишь около одной половины миллиардной доли этой энергии. Но именно благодаря ей на Земле происходит круговорот воды, дуют ветры, развивалась и развивается жизнь. </a:t>
            </a:r>
          </a:p>
          <a:p>
            <a:pPr lvl="0" fontAlgn="base">
              <a:spcBef>
                <a:spcPct val="0"/>
              </a:spcBef>
              <a:spcAft>
                <a:spcPct val="0"/>
              </a:spcAft>
            </a:pPr>
            <a:endParaRPr lang="ru-RU" b="1" dirty="0">
              <a:solidFill>
                <a:prstClr val="black"/>
              </a:solidFill>
              <a:latin typeface="Arial" charset="0"/>
            </a:endParaRPr>
          </a:p>
          <a:p>
            <a:pPr lvl="0" fontAlgn="base">
              <a:spcBef>
                <a:spcPct val="0"/>
              </a:spcBef>
              <a:spcAft>
                <a:spcPct val="0"/>
              </a:spcAft>
              <a:buFont typeface="Wingdings" pitchFamily="2" charset="2"/>
              <a:buChar char="Ø"/>
            </a:pPr>
            <a:endParaRPr lang="ru-RU" b="1" dirty="0">
              <a:solidFill>
                <a:prstClr val="black"/>
              </a:solidFill>
              <a:latin typeface="Arial" charset="0"/>
            </a:endParaRPr>
          </a:p>
          <a:p>
            <a:pPr lvl="0" fontAlgn="base">
              <a:spcBef>
                <a:spcPct val="0"/>
              </a:spcBef>
              <a:spcAft>
                <a:spcPct val="0"/>
              </a:spcAft>
              <a:buFont typeface="Wingdings" pitchFamily="2" charset="2"/>
              <a:buChar char="Ø"/>
            </a:pPr>
            <a:r>
              <a:rPr lang="ru-RU" b="1" dirty="0">
                <a:solidFill>
                  <a:prstClr val="black"/>
                </a:solidFill>
                <a:latin typeface="Arial" charset="0"/>
              </a:rPr>
              <a:t>  Однако есть и минусы в этом, казалось бы, позитивном, явлении. </a:t>
            </a:r>
          </a:p>
        </p:txBody>
      </p:sp>
    </p:spTree>
    <p:extLst>
      <p:ext uri="{BB962C8B-B14F-4D97-AF65-F5344CB8AC3E}">
        <p14:creationId xmlns:p14="http://schemas.microsoft.com/office/powerpoint/2010/main" val="380579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342900" lvl="0" indent="-342900" fontAlgn="base">
              <a:spcBef>
                <a:spcPct val="20000"/>
              </a:spcBef>
              <a:spcAft>
                <a:spcPct val="0"/>
              </a:spcAft>
            </a:pPr>
            <a:r>
              <a:rPr lang="ru-RU" sz="4400" b="1" u="sng" dirty="0" smtClean="0">
                <a:solidFill>
                  <a:srgbClr val="FF0000"/>
                </a:solidFill>
                <a:latin typeface="Verdana"/>
                <a:ea typeface="+mn-ea"/>
                <a:cs typeface="+mn-cs"/>
              </a:rPr>
              <a:t/>
            </a:r>
            <a:br>
              <a:rPr lang="ru-RU" sz="4400" b="1" u="sng" dirty="0" smtClean="0">
                <a:solidFill>
                  <a:srgbClr val="FF0000"/>
                </a:solidFill>
                <a:latin typeface="Verdana"/>
                <a:ea typeface="+mn-ea"/>
                <a:cs typeface="+mn-cs"/>
              </a:rPr>
            </a:br>
            <a:r>
              <a:rPr lang="ru-RU" sz="4400" b="1" u="sng" dirty="0">
                <a:solidFill>
                  <a:srgbClr val="FF0000"/>
                </a:solidFill>
                <a:latin typeface="Verdana"/>
                <a:ea typeface="+mn-ea"/>
                <a:cs typeface="+mn-cs"/>
              </a:rPr>
              <a:t/>
            </a:r>
            <a:br>
              <a:rPr lang="ru-RU" sz="4400" b="1" u="sng" dirty="0">
                <a:solidFill>
                  <a:srgbClr val="FF0000"/>
                </a:solidFill>
                <a:latin typeface="Verdana"/>
                <a:ea typeface="+mn-ea"/>
                <a:cs typeface="+mn-cs"/>
              </a:rPr>
            </a:br>
            <a:r>
              <a:rPr lang="ru-RU" sz="4400" b="1" u="sng" dirty="0" smtClean="0">
                <a:solidFill>
                  <a:srgbClr val="FF0000"/>
                </a:solidFill>
                <a:latin typeface="Verdana"/>
                <a:ea typeface="+mn-ea"/>
                <a:cs typeface="+mn-cs"/>
              </a:rPr>
              <a:t/>
            </a:r>
            <a:br>
              <a:rPr lang="ru-RU" sz="4400" b="1" u="sng" dirty="0" smtClean="0">
                <a:solidFill>
                  <a:srgbClr val="FF0000"/>
                </a:solidFill>
                <a:latin typeface="Verdana"/>
                <a:ea typeface="+mn-ea"/>
                <a:cs typeface="+mn-cs"/>
              </a:rPr>
            </a:br>
            <a:r>
              <a:rPr lang="ru-RU" sz="4400" b="1" u="sng" dirty="0">
                <a:solidFill>
                  <a:srgbClr val="FF0000"/>
                </a:solidFill>
                <a:latin typeface="Verdana"/>
                <a:ea typeface="+mn-ea"/>
                <a:cs typeface="+mn-cs"/>
              </a:rPr>
              <a:t/>
            </a:r>
            <a:br>
              <a:rPr lang="ru-RU" sz="4400" b="1" u="sng" dirty="0">
                <a:solidFill>
                  <a:srgbClr val="FF0000"/>
                </a:solidFill>
                <a:latin typeface="Verdana"/>
                <a:ea typeface="+mn-ea"/>
                <a:cs typeface="+mn-cs"/>
              </a:rPr>
            </a:br>
            <a:r>
              <a:rPr lang="ru-RU" sz="4400" b="1" u="sng" dirty="0" smtClean="0">
                <a:solidFill>
                  <a:srgbClr val="FF0000"/>
                </a:solidFill>
                <a:latin typeface="Verdana"/>
                <a:ea typeface="+mn-ea"/>
                <a:cs typeface="+mn-cs"/>
              </a:rPr>
              <a:t/>
            </a:r>
            <a:br>
              <a:rPr lang="ru-RU" sz="4400" b="1" u="sng" dirty="0" smtClean="0">
                <a:solidFill>
                  <a:srgbClr val="FF0000"/>
                </a:solidFill>
                <a:latin typeface="Verdana"/>
                <a:ea typeface="+mn-ea"/>
                <a:cs typeface="+mn-cs"/>
              </a:rPr>
            </a:br>
            <a:r>
              <a:rPr lang="ru-RU" sz="4400" b="1" dirty="0" smtClean="0">
                <a:solidFill>
                  <a:srgbClr val="FF0000"/>
                </a:solidFill>
                <a:latin typeface="Verdana"/>
                <a:ea typeface="+mn-ea"/>
                <a:cs typeface="+mn-cs"/>
              </a:rPr>
              <a:t>И</a:t>
            </a:r>
            <a:r>
              <a:rPr lang="ru-RU" sz="3600" b="1" dirty="0" smtClean="0">
                <a:solidFill>
                  <a:srgbClr val="FF0000"/>
                </a:solidFill>
                <a:latin typeface="Verdana"/>
                <a:ea typeface="+mn-ea"/>
                <a:cs typeface="+mn-cs"/>
              </a:rPr>
              <a:t>скусственные источники </a:t>
            </a:r>
            <a:r>
              <a:rPr lang="ru-RU" sz="3600" b="1" dirty="0">
                <a:solidFill>
                  <a:srgbClr val="FF0000"/>
                </a:solidFill>
                <a:latin typeface="Verdana"/>
                <a:ea typeface="+mn-ea"/>
                <a:cs typeface="+mn-cs"/>
              </a:rPr>
              <a:t>света</a:t>
            </a:r>
            <a:r>
              <a:rPr lang="ru-RU" sz="3600" b="1" u="sng" dirty="0">
                <a:solidFill>
                  <a:srgbClr val="FF0000"/>
                </a:solidFill>
                <a:latin typeface="Verdana"/>
                <a:ea typeface="+mn-ea"/>
                <a:cs typeface="+mn-cs"/>
              </a:rPr>
              <a:t/>
            </a:r>
            <a:br>
              <a:rPr lang="ru-RU" sz="3600" b="1" u="sng" dirty="0">
                <a:solidFill>
                  <a:srgbClr val="FF0000"/>
                </a:solidFill>
                <a:latin typeface="Verdana"/>
                <a:ea typeface="+mn-ea"/>
                <a:cs typeface="+mn-cs"/>
              </a:rPr>
            </a:br>
            <a:endParaRPr lang="ru-RU" sz="3600" dirty="0"/>
          </a:p>
        </p:txBody>
      </p:sp>
      <p:pic>
        <p:nvPicPr>
          <p:cNvPr id="4" name="Picture 4" descr="0gazfona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439487" y="2606199"/>
            <a:ext cx="2074025" cy="306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Объект 8"/>
          <p:cNvSpPr>
            <a:spLocks noGrp="1"/>
          </p:cNvSpPr>
          <p:nvPr>
            <p:ph sz="half" idx="2"/>
          </p:nvPr>
        </p:nvSpPr>
        <p:spPr/>
        <p:txBody>
          <a:bodyPr>
            <a:normAutofit fontScale="92500" lnSpcReduction="20000"/>
          </a:bodyPr>
          <a:lstStyle/>
          <a:p>
            <a:pPr marL="342900" lvl="0" indent="-342900" fontAlgn="base">
              <a:spcAft>
                <a:spcPct val="0"/>
              </a:spcAft>
              <a:buClrTx/>
              <a:buSzTx/>
              <a:buFont typeface="Arial" charset="0"/>
              <a:buChar char="•"/>
            </a:pPr>
            <a:r>
              <a:rPr lang="ru-RU" sz="2000" b="1" dirty="0">
                <a:latin typeface="Times New Roman" pitchFamily="18" charset="0"/>
                <a:cs typeface="Times New Roman" pitchFamily="18" charset="0"/>
              </a:rPr>
              <a:t>В  качестве топлива</a:t>
            </a:r>
            <a:r>
              <a:rPr lang="en-US" sz="2000" b="1" dirty="0">
                <a:latin typeface="Times New Roman" pitchFamily="18" charset="0"/>
                <a:cs typeface="Times New Roman" pitchFamily="18" charset="0"/>
              </a:rPr>
              <a:t> </a:t>
            </a:r>
            <a:r>
              <a:rPr lang="ru-RU" sz="2000" b="1" dirty="0">
                <a:latin typeface="Times New Roman" pitchFamily="18" charset="0"/>
                <a:cs typeface="Times New Roman" pitchFamily="18" charset="0"/>
              </a:rPr>
              <a:t>использовался светильный газ , получаемый из</a:t>
            </a:r>
            <a:r>
              <a:rPr lang="en-US" sz="2000" b="1" dirty="0">
                <a:latin typeface="Times New Roman" pitchFamily="18" charset="0"/>
                <a:cs typeface="Times New Roman" pitchFamily="18" charset="0"/>
              </a:rPr>
              <a:t>  </a:t>
            </a:r>
            <a:r>
              <a:rPr lang="ru-RU" sz="2000" b="1" dirty="0">
                <a:latin typeface="Times New Roman" pitchFamily="18" charset="0"/>
                <a:cs typeface="Times New Roman" pitchFamily="18" charset="0"/>
              </a:rPr>
              <a:t>жира  морских  животных</a:t>
            </a:r>
            <a:r>
              <a:rPr lang="en-US" sz="2000" b="1" dirty="0">
                <a:latin typeface="Times New Roman" pitchFamily="18" charset="0"/>
                <a:cs typeface="Times New Roman" pitchFamily="18" charset="0"/>
              </a:rPr>
              <a:t>(</a:t>
            </a:r>
            <a:r>
              <a:rPr lang="ru-RU" sz="2000" b="1" dirty="0">
                <a:latin typeface="Times New Roman" pitchFamily="18" charset="0"/>
                <a:cs typeface="Times New Roman" pitchFamily="18" charset="0"/>
              </a:rPr>
              <a:t>китов , дельфинов ),позже  стали  использовать бензол.</a:t>
            </a:r>
            <a:endParaRPr lang="en-US" sz="2000" b="1" dirty="0">
              <a:latin typeface="Times New Roman" pitchFamily="18" charset="0"/>
              <a:cs typeface="Times New Roman" pitchFamily="18" charset="0"/>
            </a:endParaRPr>
          </a:p>
          <a:p>
            <a:pPr marL="342900" lvl="0" indent="-342900" algn="ctr" fontAlgn="base">
              <a:spcAft>
                <a:spcPct val="0"/>
              </a:spcAft>
              <a:buClrTx/>
              <a:buSzTx/>
              <a:buFont typeface="Arial" charset="0"/>
              <a:buChar char="•"/>
            </a:pPr>
            <a:r>
              <a:rPr lang="ru-RU" sz="2000" b="1" i="1" dirty="0">
                <a:latin typeface="Times New Roman" pitchFamily="18" charset="0"/>
                <a:cs typeface="Times New Roman" pitchFamily="18" charset="0"/>
              </a:rPr>
              <a:t>Идея использовать газ для освещения улиц принадлежала будущему королю Георгу IV, а в то время еще принцу Уэльскому. Первый газовый фонарь был зажжен в его резиденции </a:t>
            </a:r>
            <a:r>
              <a:rPr lang="ru-RU" sz="2000" b="1" i="1" dirty="0" err="1">
                <a:latin typeface="Times New Roman" pitchFamily="18" charset="0"/>
                <a:cs typeface="Times New Roman" pitchFamily="18" charset="0"/>
              </a:rPr>
              <a:t>Карлтон-хауз</a:t>
            </a:r>
            <a:r>
              <a:rPr lang="ru-RU" sz="2000" b="1" i="1" dirty="0">
                <a:latin typeface="Times New Roman" pitchFamily="18" charset="0"/>
                <a:cs typeface="Times New Roman" pitchFamily="18" charset="0"/>
              </a:rPr>
              <a:t>. Спустя два года – </a:t>
            </a:r>
            <a:r>
              <a:rPr lang="ru-RU" sz="2000" b="1" i="1" u="sng" dirty="0">
                <a:latin typeface="Times New Roman" pitchFamily="18" charset="0"/>
                <a:cs typeface="Times New Roman" pitchFamily="18" charset="0"/>
              </a:rPr>
              <a:t>в 1807 году </a:t>
            </a:r>
            <a:r>
              <a:rPr lang="ru-RU" sz="2000" b="1" i="1" dirty="0">
                <a:latin typeface="Times New Roman" pitchFamily="18" charset="0"/>
                <a:cs typeface="Times New Roman" pitchFamily="18" charset="0"/>
              </a:rPr>
              <a:t>– газовые фонари появились на Пэлл-Мэлл, которая стала первой в мире улицей с газовым освещением</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2937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dirty="0">
                <a:solidFill>
                  <a:srgbClr val="FF0000"/>
                </a:solidFill>
                <a:latin typeface="Times New Roman" pitchFamily="18" charset="0"/>
                <a:cs typeface="Times New Roman" pitchFamily="18" charset="0"/>
              </a:rPr>
              <a:t>Энергосберегающие  люминесцентные  лампы  </a:t>
            </a:r>
            <a:r>
              <a:rPr lang="ru-RU" sz="2200" b="1" i="1" u="sng" dirty="0">
                <a:solidFill>
                  <a:srgbClr val="FF0000"/>
                </a:solidFill>
                <a:latin typeface="Arial" charset="0"/>
              </a:rPr>
              <a:t/>
            </a:r>
            <a:br>
              <a:rPr lang="ru-RU" sz="2200" b="1" i="1" u="sng" dirty="0">
                <a:solidFill>
                  <a:srgbClr val="FF0000"/>
                </a:solidFill>
                <a:latin typeface="Arial" charset="0"/>
              </a:rPr>
            </a:br>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38384" y="2224716"/>
            <a:ext cx="6267231" cy="381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630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solidFill>
                  <a:srgbClr val="FF0000"/>
                </a:solidFill>
                <a:latin typeface="Times New Roman" pitchFamily="18" charset="0"/>
                <a:ea typeface="Times New Roman"/>
                <a:cs typeface="Times New Roman" pitchFamily="18" charset="0"/>
              </a:rPr>
              <a:t>Энергосбережение</a:t>
            </a:r>
            <a:r>
              <a:rPr lang="ru-RU" sz="1500" dirty="0">
                <a:solidFill>
                  <a:srgbClr val="FF0000"/>
                </a:solidFill>
                <a:latin typeface="Times New Roman" pitchFamily="18" charset="0"/>
                <a:ea typeface="Times New Roman"/>
                <a:cs typeface="Times New Roman" pitchFamily="18" charset="0"/>
              </a:rPr>
              <a:t> </a:t>
            </a:r>
            <a:r>
              <a:rPr lang="ru-RU" sz="3200" dirty="0">
                <a:solidFill>
                  <a:srgbClr val="FF0000"/>
                </a:solidFill>
                <a:latin typeface="Times New Roman" pitchFamily="18" charset="0"/>
                <a:ea typeface="Times New Roman"/>
                <a:cs typeface="Times New Roman" pitchFamily="18" charset="0"/>
              </a:rPr>
              <a:t>на бытовом уровне</a:t>
            </a:r>
            <a:endParaRPr lang="ru-RU" sz="32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62500" lnSpcReduction="20000"/>
          </a:bodyPr>
          <a:lstStyle/>
          <a:p>
            <a:pPr>
              <a:lnSpc>
                <a:spcPct val="115000"/>
              </a:lnSpc>
              <a:spcAft>
                <a:spcPts val="1000"/>
              </a:spcAft>
            </a:pPr>
            <a:r>
              <a:rPr lang="ru-RU" sz="2800" dirty="0">
                <a:solidFill>
                  <a:srgbClr val="000000"/>
                </a:solidFill>
                <a:latin typeface="Times New Roman" pitchFamily="18" charset="0"/>
                <a:ea typeface="Times New Roman"/>
                <a:cs typeface="Times New Roman" pitchFamily="18" charset="0"/>
              </a:rPr>
              <a:t>Энергосбережение на бытовом уровне Лучше всего начать с окон. Треснувшие стекла нужно заменить, а щели заизолировать прокладками и/или специальной лентой. Также слабым местом является пространство между оконными рамами и стеной, и по углам или в других местах, где соединяются различные элементы. Полезно укрыть теплоотражающими материалами стену за радиатором отопления. Сами радиаторы надо правильно использовать. Они должны быть чистыми и снаружи, и внутри. За многие годы эксплуатации они бывают забиты отложениями так, что и тоненькая струйка воды не просочится, какое уж там тепло. Потому радиаторы необходимо периодически промывать. Не затрудняйте теплоотдачу от радиаторов. Укрытие отопительных приборов декоративными плитами, панелями и даже шторами снижает теплоотдачу на 10…20%. Старайтесь избегать перегрева помещений. Наиболее благоприятная для здоровья температура в помещении – от 18 до 20 °С. Для регулировки температуры в квартире на отопительные приборы необходимо установить терморегуляторы. Этим вы сэкономите немало энергии. Так, снизив температуру в помещении с 24 С до 20 С, вы сэкономите 20% энергии.</a:t>
            </a:r>
            <a:endParaRPr lang="ru-RU" sz="2400" dirty="0">
              <a:latin typeface="Times New Roman" pitchFamily="18" charset="0"/>
              <a:ea typeface="Calibri"/>
              <a:cs typeface="Times New Roman" pitchFamily="18" charset="0"/>
            </a:endParaRP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543532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solidFill>
                  <a:srgbClr val="FF0000"/>
                </a:solidFill>
                <a:latin typeface="Times New Roman" pitchFamily="18" charset="0"/>
                <a:ea typeface="Times New Roman"/>
                <a:cs typeface="Times New Roman" pitchFamily="18" charset="0"/>
              </a:rPr>
              <a:t>Энергосбережение на бытовом уровне</a:t>
            </a:r>
            <a:endParaRPr lang="ru-RU" sz="32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62500" lnSpcReduction="20000"/>
          </a:bodyPr>
          <a:lstStyle/>
          <a:p>
            <a:pPr>
              <a:lnSpc>
                <a:spcPct val="115000"/>
              </a:lnSpc>
              <a:spcAft>
                <a:spcPts val="1000"/>
              </a:spcAft>
            </a:pPr>
            <a:r>
              <a:rPr lang="ru-RU" sz="2800" dirty="0" smtClean="0">
                <a:solidFill>
                  <a:srgbClr val="000000"/>
                </a:solidFill>
                <a:latin typeface="Times New Roman" pitchFamily="18" charset="0"/>
                <a:ea typeface="Times New Roman"/>
                <a:cs typeface="Times New Roman" pitchFamily="18" charset="0"/>
              </a:rPr>
              <a:t>Вопросы</a:t>
            </a:r>
            <a:r>
              <a:rPr lang="ru-RU" sz="2800" dirty="0">
                <a:solidFill>
                  <a:srgbClr val="000000"/>
                </a:solidFill>
                <a:latin typeface="Times New Roman" pitchFamily="18" charset="0"/>
                <a:ea typeface="Times New Roman"/>
                <a:cs typeface="Times New Roman" pitchFamily="18" charset="0"/>
              </a:rPr>
              <a:t>: 1. Какое количество выбросов углекислого газа соответствует вашему среднему месячному потреблению электроэнергии? Считайте, что производство 1 </a:t>
            </a:r>
            <a:r>
              <a:rPr lang="ru-RU" sz="2800" dirty="0" err="1">
                <a:solidFill>
                  <a:srgbClr val="000000"/>
                </a:solidFill>
                <a:latin typeface="Times New Roman" pitchFamily="18" charset="0"/>
                <a:ea typeface="Times New Roman"/>
                <a:cs typeface="Times New Roman" pitchFamily="18" charset="0"/>
              </a:rPr>
              <a:t>кВт.ч</a:t>
            </a:r>
            <a:r>
              <a:rPr lang="ru-RU" sz="2800" dirty="0">
                <a:solidFill>
                  <a:srgbClr val="000000"/>
                </a:solidFill>
                <a:latin typeface="Times New Roman" pitchFamily="18" charset="0"/>
                <a:ea typeface="Times New Roman"/>
                <a:cs typeface="Times New Roman" pitchFamily="18" charset="0"/>
              </a:rPr>
              <a:t> электроэнергии сопровождается выбросом примерно 1 кг углекислого газа. 2. Как можно увеличить теплоотдачу батарей центрального отопления? 3. Что Вы можете сделать для сокращения потерь тепла в вашей квартире? 4. Найдите самый энергоемкий прибор в вашей квартире. 5. Можно ли снизить потребление энергии, не снижая уровня комфорта? Потребуется ли вам для этого изменить свои привычки? 6. Подсчитайте, какое количество выбросов парниковых газов вы предотвратите, если замените все лампы накаливания в своей квартире на люминесцентные лампы? 7. Почему не закрытая крышка кастрюли увеличивает потери энергии? 8. В чём преимущества микроволновых печей? 9. Позволяет ли кастрюля-скороварка экономить энергию? 10. Предложите простые меры, которые могут препятствовать потерям тепла и энергии в быту?</a:t>
            </a:r>
            <a:endParaRPr lang="ru-RU" sz="2400" dirty="0">
              <a:latin typeface="Times New Roman" pitchFamily="18" charset="0"/>
              <a:ea typeface="Calibri"/>
              <a:cs typeface="Times New Roman" pitchFamily="18" charset="0"/>
            </a:endParaRPr>
          </a:p>
          <a:p>
            <a:endParaRPr lang="ru-RU" dirty="0"/>
          </a:p>
        </p:txBody>
      </p:sp>
    </p:spTree>
    <p:extLst>
      <p:ext uri="{BB962C8B-B14F-4D97-AF65-F5344CB8AC3E}">
        <p14:creationId xmlns:p14="http://schemas.microsoft.com/office/powerpoint/2010/main" val="152994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612845"/>
            <a:ext cx="7272808" cy="4401205"/>
          </a:xfrm>
          <a:prstGeom prst="rect">
            <a:avLst/>
          </a:prstGeom>
        </p:spPr>
        <p:txBody>
          <a:bodyPr wrap="square">
            <a:spAutoFit/>
          </a:bodyPr>
          <a:lstStyle/>
          <a:p>
            <a:pPr lvl="0" algn="ctr" fontAlgn="base">
              <a:spcBef>
                <a:spcPct val="0"/>
              </a:spcBef>
              <a:spcAft>
                <a:spcPct val="0"/>
              </a:spcAft>
            </a:pPr>
            <a:endParaRPr lang="ru-RU" sz="2000" b="1" dirty="0" smtClean="0">
              <a:solidFill>
                <a:prstClr val="black"/>
              </a:solidFill>
              <a:latin typeface="Arial" charset="0"/>
            </a:endParaRPr>
          </a:p>
          <a:p>
            <a:pPr lvl="0" algn="ctr" fontAlgn="base">
              <a:spcBef>
                <a:spcPct val="0"/>
              </a:spcBef>
              <a:spcAft>
                <a:spcPct val="0"/>
              </a:spcAft>
            </a:pPr>
            <a:endParaRPr lang="ru-RU" sz="2000" b="1" dirty="0">
              <a:solidFill>
                <a:prstClr val="black"/>
              </a:solidFill>
              <a:latin typeface="Arial" charset="0"/>
            </a:endParaRPr>
          </a:p>
          <a:p>
            <a:pPr lvl="0" algn="ctr" fontAlgn="base">
              <a:spcBef>
                <a:spcPct val="0"/>
              </a:spcBef>
              <a:spcAft>
                <a:spcPct val="0"/>
              </a:spcAft>
            </a:pPr>
            <a:r>
              <a:rPr lang="ru-RU" sz="2000" b="1" dirty="0" smtClean="0">
                <a:solidFill>
                  <a:prstClr val="black"/>
                </a:solidFill>
                <a:latin typeface="Arial" charset="0"/>
              </a:rPr>
              <a:t>2015 </a:t>
            </a:r>
            <a:r>
              <a:rPr lang="ru-RU" sz="2000" b="1" dirty="0">
                <a:solidFill>
                  <a:prstClr val="black"/>
                </a:solidFill>
                <a:latin typeface="Arial" charset="0"/>
              </a:rPr>
              <a:t>год объявлен Генеральной Ассамблеей ООН Международным годом света и световых технологий. </a:t>
            </a:r>
          </a:p>
          <a:p>
            <a:pPr lvl="0" algn="ctr" fontAlgn="base">
              <a:spcBef>
                <a:spcPct val="0"/>
              </a:spcBef>
              <a:spcAft>
                <a:spcPct val="0"/>
              </a:spcAft>
            </a:pPr>
            <a:endParaRPr lang="ru-RU" sz="2000" b="1" dirty="0">
              <a:solidFill>
                <a:prstClr val="black"/>
              </a:solidFill>
              <a:latin typeface="Arial" charset="0"/>
            </a:endParaRPr>
          </a:p>
          <a:p>
            <a:pPr lvl="0" algn="ctr" fontAlgn="base">
              <a:spcBef>
                <a:spcPct val="0"/>
              </a:spcBef>
              <a:spcAft>
                <a:spcPct val="0"/>
              </a:spcAft>
            </a:pPr>
            <a:endParaRPr lang="ru-RU" sz="2000" b="1" dirty="0">
              <a:solidFill>
                <a:prstClr val="black"/>
              </a:solidFill>
              <a:latin typeface="Arial" charset="0"/>
            </a:endParaRPr>
          </a:p>
          <a:p>
            <a:pPr lvl="0" algn="ctr" fontAlgn="base">
              <a:spcBef>
                <a:spcPct val="0"/>
              </a:spcBef>
              <a:spcAft>
                <a:spcPct val="0"/>
              </a:spcAft>
            </a:pPr>
            <a:r>
              <a:rPr lang="ru-RU" sz="2000" b="1" dirty="0">
                <a:solidFill>
                  <a:prstClr val="black"/>
                </a:solidFill>
                <a:latin typeface="Arial" charset="0"/>
              </a:rPr>
              <a:t> Цель инициативы - повысить осведомлённость мирового сообщества в вопросах света, улучшить понимание новых технологий, которые решают проблемы в области энергетики во всех сферах жизнедеятельности человека. </a:t>
            </a:r>
          </a:p>
          <a:p>
            <a:pPr lvl="0" algn="ctr" fontAlgn="base">
              <a:spcBef>
                <a:spcPct val="0"/>
              </a:spcBef>
              <a:spcAft>
                <a:spcPct val="0"/>
              </a:spcAft>
            </a:pPr>
            <a:r>
              <a:rPr lang="ru-RU" sz="2000" b="1" dirty="0">
                <a:solidFill>
                  <a:prstClr val="black"/>
                </a:solidFill>
                <a:latin typeface="Arial" charset="0"/>
              </a:rPr>
              <a:t> 2015 год выбран годом света ещё и потому, что к нему приурочен ряд важных круглых дат, относящихся к науке о свете. </a:t>
            </a:r>
          </a:p>
        </p:txBody>
      </p:sp>
    </p:spTree>
    <p:extLst>
      <p:ext uri="{BB962C8B-B14F-4D97-AF65-F5344CB8AC3E}">
        <p14:creationId xmlns:p14="http://schemas.microsoft.com/office/powerpoint/2010/main" val="678791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366623"/>
            <a:ext cx="6408712" cy="4832092"/>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ru-RU" sz="2800" b="1" i="0" u="none" strike="noStrike" kern="0" cap="none" spc="0" normalizeH="0" baseline="0" noProof="0" dirty="0" smtClean="0">
              <a:ln>
                <a:noFill/>
              </a:ln>
              <a:solidFill>
                <a:srgbClr val="002060"/>
              </a:solidFill>
              <a:effectLst/>
              <a:uLnTx/>
              <a:uFillTx/>
              <a:latin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2800" b="1" i="0" u="none" strike="noStrike" kern="0" cap="none" spc="0" normalizeH="0" baseline="0" noProof="0" dirty="0" smtClean="0">
                <a:ln>
                  <a:noFill/>
                </a:ln>
                <a:solidFill>
                  <a:srgbClr val="002060"/>
                </a:solidFill>
                <a:effectLst/>
                <a:uLnTx/>
                <a:uFillTx/>
                <a:latin typeface="Arial" charset="0"/>
              </a:rPr>
              <a:t>Церемония открытия Международного года света состоялась 19—20 января в штаб-квартире ЮНЕСКО в Париже.</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2800" b="1" i="0" u="none" strike="noStrike" kern="0" cap="none" spc="0" normalizeH="0" baseline="0" noProof="0" dirty="0" smtClean="0">
                <a:ln>
                  <a:noFill/>
                </a:ln>
                <a:solidFill>
                  <a:srgbClr val="002060"/>
                </a:solidFill>
                <a:effectLst/>
                <a:uLnTx/>
                <a:uFillTx/>
                <a:latin typeface="Arial" charset="0"/>
              </a:rPr>
              <a:t> </a:t>
            </a:r>
            <a:r>
              <a:rPr kumimoji="0" lang="ru-RU" sz="2800" b="1" i="0" u="none" strike="noStrike" kern="0" cap="none" spc="0" normalizeH="0" baseline="0" noProof="0" dirty="0" smtClean="0">
                <a:ln>
                  <a:noFill/>
                </a:ln>
                <a:solidFill>
                  <a:srgbClr val="002060"/>
                </a:solidFill>
                <a:effectLst/>
                <a:uLnTx/>
                <a:uFillTx/>
                <a:latin typeface="Arial" charset="0"/>
                <a:hlinkClick r:id="rId2" tooltip="Генеральный секретарь ООН"/>
              </a:rPr>
              <a:t>Генеральный секретарь ООН</a:t>
            </a:r>
            <a:r>
              <a:rPr kumimoji="0" lang="ru-RU" sz="2800" b="1" i="0" u="none" strike="noStrike" kern="0" cap="none" spc="0" normalizeH="0" baseline="0" noProof="0" dirty="0" smtClean="0">
                <a:ln>
                  <a:noFill/>
                </a:ln>
                <a:solidFill>
                  <a:srgbClr val="002060"/>
                </a:solidFill>
                <a:effectLst/>
                <a:uLnTx/>
                <a:uFillTx/>
                <a:latin typeface="Arial" charset="0"/>
              </a:rPr>
              <a:t> </a:t>
            </a:r>
            <a:r>
              <a:rPr kumimoji="0" lang="ru-RU" sz="2800" b="1" i="0" u="none" strike="noStrike" kern="0" cap="none" spc="0" normalizeH="0" baseline="0" noProof="0" dirty="0" smtClean="0">
                <a:ln>
                  <a:noFill/>
                </a:ln>
                <a:solidFill>
                  <a:srgbClr val="002060"/>
                </a:solidFill>
                <a:effectLst/>
                <a:uLnTx/>
                <a:uFillTx/>
                <a:latin typeface="Arial" charset="0"/>
                <a:hlinkClick r:id="rId3" tooltip="Пан Ги Мун"/>
              </a:rPr>
              <a:t>Пан Ги  Мун</a:t>
            </a:r>
            <a:r>
              <a:rPr kumimoji="0" lang="ru-RU" sz="2800" b="1" i="0" u="none" strike="noStrike" kern="0" cap="none" spc="0" normalizeH="0" baseline="0" noProof="0" dirty="0" smtClean="0">
                <a:ln>
                  <a:noFill/>
                </a:ln>
                <a:solidFill>
                  <a:srgbClr val="002060"/>
                </a:solidFill>
                <a:effectLst/>
                <a:uLnTx/>
                <a:uFillTx/>
                <a:latin typeface="Arial" charset="0"/>
              </a:rPr>
              <a:t> направил в адрес церемонии приветственное послание, заканчивающееся словами</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2800" b="1" i="0" u="none" strike="noStrike" kern="0" cap="none" spc="0" normalizeH="0" baseline="0" noProof="0" dirty="0" smtClean="0">
                <a:ln>
                  <a:noFill/>
                </a:ln>
                <a:solidFill>
                  <a:srgbClr val="002060"/>
                </a:solidFill>
                <a:effectLst/>
                <a:uLnTx/>
                <a:uFillTx/>
                <a:latin typeface="Arial" charset="0"/>
              </a:rPr>
              <a:t> </a:t>
            </a:r>
            <a:r>
              <a:rPr kumimoji="0" lang="ru-RU" sz="2800" b="1" i="0" u="none" strike="noStrike" kern="0" cap="none" spc="0" normalizeH="0" baseline="0" noProof="0" dirty="0" smtClean="0">
                <a:ln>
                  <a:noFill/>
                </a:ln>
                <a:solidFill>
                  <a:srgbClr val="C00000"/>
                </a:solidFill>
                <a:effectLst/>
                <a:uLnTx/>
                <a:uFillTx/>
                <a:latin typeface="Arial" charset="0"/>
              </a:rPr>
              <a:t>«Пусть будет год света»</a:t>
            </a:r>
            <a:endParaRPr kumimoji="0" lang="ru-RU"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915597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03648" y="-218152"/>
            <a:ext cx="6696744" cy="6740307"/>
          </a:xfrm>
          <a:prstGeom prst="rect">
            <a:avLst/>
          </a:prstGeom>
        </p:spPr>
        <p:txBody>
          <a:bodyPr wrap="square">
            <a:spAutoFit/>
          </a:bodyPr>
          <a:lstStyle/>
          <a:p>
            <a:pPr lvl="0" algn="ctr" fontAlgn="base">
              <a:spcBef>
                <a:spcPct val="0"/>
              </a:spcBef>
              <a:spcAft>
                <a:spcPct val="0"/>
              </a:spcAft>
            </a:pPr>
            <a:endParaRPr lang="ru-RU" b="1" dirty="0" smtClean="0">
              <a:solidFill>
                <a:prstClr val="black"/>
              </a:solidFill>
              <a:latin typeface="Arial" charset="0"/>
            </a:endParaRPr>
          </a:p>
          <a:p>
            <a:pPr lvl="0" algn="ctr" fontAlgn="base">
              <a:spcBef>
                <a:spcPct val="0"/>
              </a:spcBef>
              <a:spcAft>
                <a:spcPct val="0"/>
              </a:spcAft>
            </a:pPr>
            <a:endParaRPr lang="ru-RU" b="1" dirty="0">
              <a:solidFill>
                <a:prstClr val="black"/>
              </a:solidFill>
              <a:latin typeface="Arial" charset="0"/>
            </a:endParaRPr>
          </a:p>
          <a:p>
            <a:pPr lvl="0" algn="ctr" fontAlgn="base">
              <a:spcBef>
                <a:spcPct val="0"/>
              </a:spcBef>
              <a:spcAft>
                <a:spcPct val="0"/>
              </a:spcAft>
            </a:pPr>
            <a:endParaRPr lang="ru-RU" b="1" dirty="0" smtClean="0">
              <a:solidFill>
                <a:prstClr val="black"/>
              </a:solidFill>
              <a:latin typeface="Arial" charset="0"/>
            </a:endParaRPr>
          </a:p>
          <a:p>
            <a:pPr lvl="0" algn="ctr" fontAlgn="base">
              <a:spcBef>
                <a:spcPct val="0"/>
              </a:spcBef>
              <a:spcAft>
                <a:spcPct val="0"/>
              </a:spcAft>
            </a:pPr>
            <a:r>
              <a:rPr lang="ru-RU" b="1" dirty="0">
                <a:solidFill>
                  <a:srgbClr val="002060"/>
                </a:solidFill>
                <a:latin typeface="Arial" charset="0"/>
              </a:rPr>
              <a:t>В обоснование выбора года Генеральная Ассамблея ООН в своей резолюции отмечает, что 2015 год является юбилейным для ряда важных вех в истории науки о свете. К таковым резолюция относит</a:t>
            </a:r>
          </a:p>
          <a:p>
            <a:pPr lvl="0" algn="ctr" fontAlgn="base">
              <a:spcBef>
                <a:spcPct val="0"/>
              </a:spcBef>
              <a:spcAft>
                <a:spcPct val="0"/>
              </a:spcAft>
            </a:pPr>
            <a:r>
              <a:rPr lang="ru-RU" b="1" dirty="0" smtClean="0">
                <a:solidFill>
                  <a:prstClr val="black"/>
                </a:solidFill>
                <a:latin typeface="Arial" charset="0"/>
              </a:rPr>
              <a:t>написание </a:t>
            </a:r>
            <a:r>
              <a:rPr lang="ru-RU" b="1" dirty="0">
                <a:solidFill>
                  <a:prstClr val="black"/>
                </a:solidFill>
                <a:latin typeface="Arial" charset="0"/>
              </a:rPr>
              <a:t>в </a:t>
            </a:r>
            <a:r>
              <a:rPr lang="ru-RU" b="1" dirty="0">
                <a:solidFill>
                  <a:prstClr val="black"/>
                </a:solidFill>
                <a:latin typeface="Arial" charset="0"/>
                <a:hlinkClick r:id="rId2" tooltip="1015 год"/>
              </a:rPr>
              <a:t>1015 году</a:t>
            </a:r>
            <a:r>
              <a:rPr lang="ru-RU" b="1" dirty="0">
                <a:solidFill>
                  <a:prstClr val="black"/>
                </a:solidFill>
                <a:latin typeface="Arial" charset="0"/>
              </a:rPr>
              <a:t> работ по </a:t>
            </a:r>
            <a:r>
              <a:rPr lang="ru-RU" b="1" dirty="0">
                <a:solidFill>
                  <a:prstClr val="black"/>
                </a:solidFill>
                <a:latin typeface="Arial" charset="0"/>
                <a:hlinkClick r:id="rId3" tooltip="Оптика"/>
              </a:rPr>
              <a:t>оптике</a:t>
            </a:r>
            <a:r>
              <a:rPr lang="ru-RU" b="1" dirty="0">
                <a:solidFill>
                  <a:prstClr val="black"/>
                </a:solidFill>
                <a:latin typeface="Arial" charset="0"/>
              </a:rPr>
              <a:t> </a:t>
            </a:r>
            <a:r>
              <a:rPr lang="ru-RU" b="1" dirty="0">
                <a:solidFill>
                  <a:prstClr val="black"/>
                </a:solidFill>
                <a:latin typeface="Arial" charset="0"/>
                <a:hlinkClick r:id="rId4" tooltip="Ибн ал-Хайсам"/>
              </a:rPr>
              <a:t>Ибн аль-</a:t>
            </a:r>
            <a:r>
              <a:rPr lang="ru-RU" b="1" dirty="0" err="1">
                <a:solidFill>
                  <a:prstClr val="black"/>
                </a:solidFill>
                <a:latin typeface="Arial" charset="0"/>
                <a:hlinkClick r:id="rId4" tooltip="Ибн ал-Хайсам"/>
              </a:rPr>
              <a:t>Хайсамом</a:t>
            </a:r>
            <a:r>
              <a:rPr lang="ru-RU" b="1" dirty="0">
                <a:solidFill>
                  <a:prstClr val="black"/>
                </a:solidFill>
                <a:latin typeface="Arial" charset="0"/>
              </a:rPr>
              <a:t> (</a:t>
            </a:r>
            <a:r>
              <a:rPr lang="ru-RU" b="1" dirty="0" err="1">
                <a:solidFill>
                  <a:prstClr val="black"/>
                </a:solidFill>
                <a:latin typeface="Arial" charset="0"/>
              </a:rPr>
              <a:t>Альхазеном</a:t>
            </a:r>
            <a:r>
              <a:rPr lang="ru-RU" b="1" dirty="0">
                <a:solidFill>
                  <a:prstClr val="black"/>
                </a:solidFill>
                <a:latin typeface="Arial" charset="0"/>
              </a:rPr>
              <a:t>);</a:t>
            </a:r>
          </a:p>
          <a:p>
            <a:pPr lvl="0" algn="ctr" fontAlgn="base">
              <a:spcBef>
                <a:spcPct val="0"/>
              </a:spcBef>
              <a:spcAft>
                <a:spcPct val="0"/>
              </a:spcAft>
            </a:pPr>
            <a:r>
              <a:rPr lang="ru-RU" b="1" dirty="0">
                <a:solidFill>
                  <a:prstClr val="black"/>
                </a:solidFill>
                <a:latin typeface="Arial" charset="0"/>
              </a:rPr>
              <a:t>введение в </a:t>
            </a:r>
            <a:r>
              <a:rPr lang="ru-RU" b="1" dirty="0">
                <a:solidFill>
                  <a:prstClr val="black"/>
                </a:solidFill>
                <a:latin typeface="Arial" charset="0"/>
                <a:hlinkClick r:id="rId5" tooltip="1815 год"/>
              </a:rPr>
              <a:t>1815 году</a:t>
            </a:r>
            <a:r>
              <a:rPr lang="ru-RU" b="1" dirty="0">
                <a:solidFill>
                  <a:prstClr val="black"/>
                </a:solidFill>
                <a:latin typeface="Arial" charset="0"/>
              </a:rPr>
              <a:t> </a:t>
            </a:r>
            <a:r>
              <a:rPr lang="ru-RU" b="1" dirty="0">
                <a:solidFill>
                  <a:prstClr val="black"/>
                </a:solidFill>
                <a:latin typeface="Arial" charset="0"/>
                <a:hlinkClick r:id="rId6" tooltip="Френель, Огюстен Жан"/>
              </a:rPr>
              <a:t>Огюстеном Френелем</a:t>
            </a:r>
            <a:r>
              <a:rPr lang="ru-RU" b="1" dirty="0">
                <a:solidFill>
                  <a:prstClr val="black"/>
                </a:solidFill>
                <a:latin typeface="Arial" charset="0"/>
              </a:rPr>
              <a:t> понятия световой волны;</a:t>
            </a:r>
          </a:p>
          <a:p>
            <a:pPr lvl="0" algn="ctr" fontAlgn="base">
              <a:spcBef>
                <a:spcPct val="0"/>
              </a:spcBef>
              <a:spcAft>
                <a:spcPct val="0"/>
              </a:spcAft>
            </a:pPr>
            <a:r>
              <a:rPr lang="ru-RU" b="1" dirty="0">
                <a:solidFill>
                  <a:prstClr val="black"/>
                </a:solidFill>
                <a:latin typeface="Arial" charset="0"/>
              </a:rPr>
              <a:t>появление в </a:t>
            </a:r>
            <a:r>
              <a:rPr lang="ru-RU" b="1" dirty="0">
                <a:solidFill>
                  <a:prstClr val="black"/>
                </a:solidFill>
                <a:latin typeface="Arial" charset="0"/>
                <a:hlinkClick r:id="rId7" tooltip="1865 год"/>
              </a:rPr>
              <a:t>1865 году</a:t>
            </a:r>
            <a:r>
              <a:rPr lang="ru-RU" b="1" dirty="0">
                <a:solidFill>
                  <a:prstClr val="black"/>
                </a:solidFill>
                <a:latin typeface="Arial" charset="0"/>
              </a:rPr>
              <a:t> </a:t>
            </a:r>
            <a:r>
              <a:rPr lang="ru-RU" b="1" dirty="0">
                <a:solidFill>
                  <a:prstClr val="black"/>
                </a:solidFill>
                <a:latin typeface="Arial" charset="0"/>
                <a:hlinkClick r:id="rId8" tooltip="Уравнения Максвелла"/>
              </a:rPr>
              <a:t>электромагнитной теории распространения света</a:t>
            </a:r>
            <a:r>
              <a:rPr lang="ru-RU" b="1" dirty="0">
                <a:solidFill>
                  <a:prstClr val="black"/>
                </a:solidFill>
                <a:latin typeface="Arial" charset="0"/>
              </a:rPr>
              <a:t>, созданной </a:t>
            </a:r>
            <a:r>
              <a:rPr lang="ru-RU" b="1" dirty="0">
                <a:solidFill>
                  <a:prstClr val="black"/>
                </a:solidFill>
                <a:latin typeface="Arial" charset="0"/>
                <a:hlinkClick r:id="rId9" tooltip="Максвелл, Джеймс Клерк"/>
              </a:rPr>
              <a:t>Джеймсом Максвеллом</a:t>
            </a:r>
            <a:r>
              <a:rPr lang="ru-RU" b="1" dirty="0">
                <a:solidFill>
                  <a:prstClr val="black"/>
                </a:solidFill>
                <a:latin typeface="Arial" charset="0"/>
              </a:rPr>
              <a:t>;</a:t>
            </a:r>
          </a:p>
          <a:p>
            <a:pPr lvl="0" algn="ctr" fontAlgn="base">
              <a:spcBef>
                <a:spcPct val="0"/>
              </a:spcBef>
              <a:spcAft>
                <a:spcPct val="0"/>
              </a:spcAft>
            </a:pPr>
            <a:r>
              <a:rPr lang="ru-RU" b="1" dirty="0">
                <a:solidFill>
                  <a:prstClr val="black"/>
                </a:solidFill>
                <a:latin typeface="Arial" charset="0"/>
              </a:rPr>
              <a:t>появление в </a:t>
            </a:r>
            <a:r>
              <a:rPr lang="ru-RU" b="1" dirty="0">
                <a:solidFill>
                  <a:prstClr val="black"/>
                </a:solidFill>
                <a:latin typeface="Arial" charset="0"/>
                <a:hlinkClick r:id="rId10" tooltip="1905 год в науке"/>
              </a:rPr>
              <a:t>1905 году</a:t>
            </a:r>
            <a:r>
              <a:rPr lang="ru-RU" b="1" dirty="0">
                <a:solidFill>
                  <a:prstClr val="black"/>
                </a:solidFill>
                <a:latin typeface="Arial" charset="0"/>
              </a:rPr>
              <a:t> теории </a:t>
            </a:r>
            <a:r>
              <a:rPr lang="ru-RU" b="1" dirty="0">
                <a:solidFill>
                  <a:prstClr val="black"/>
                </a:solidFill>
                <a:latin typeface="Arial" charset="0"/>
                <a:hlinkClick r:id="rId11" tooltip="Фотоэффект"/>
              </a:rPr>
              <a:t>фотоэлектрического эффекта</a:t>
            </a:r>
            <a:r>
              <a:rPr lang="ru-RU" b="1" dirty="0">
                <a:solidFill>
                  <a:prstClr val="black"/>
                </a:solidFill>
                <a:latin typeface="Arial" charset="0"/>
              </a:rPr>
              <a:t>, предложенной </a:t>
            </a:r>
            <a:r>
              <a:rPr lang="ru-RU" b="1" dirty="0">
                <a:solidFill>
                  <a:prstClr val="black"/>
                </a:solidFill>
                <a:latin typeface="Arial" charset="0"/>
                <a:hlinkClick r:id="rId12" tooltip="Эйнштейн, Альберт"/>
              </a:rPr>
              <a:t>Альбертом Эйнштейном</a:t>
            </a:r>
            <a:r>
              <a:rPr lang="ru-RU" b="1" dirty="0">
                <a:solidFill>
                  <a:prstClr val="black"/>
                </a:solidFill>
                <a:latin typeface="Arial" charset="0"/>
              </a:rPr>
              <a:t>;</a:t>
            </a:r>
          </a:p>
          <a:p>
            <a:pPr lvl="0" algn="ctr" fontAlgn="base">
              <a:spcBef>
                <a:spcPct val="0"/>
              </a:spcBef>
              <a:spcAft>
                <a:spcPct val="0"/>
              </a:spcAft>
            </a:pPr>
            <a:r>
              <a:rPr lang="ru-RU" b="1" dirty="0">
                <a:solidFill>
                  <a:prstClr val="black"/>
                </a:solidFill>
                <a:latin typeface="Arial" charset="0"/>
              </a:rPr>
              <a:t>введение в </a:t>
            </a:r>
            <a:r>
              <a:rPr lang="ru-RU" b="1" dirty="0">
                <a:solidFill>
                  <a:prstClr val="black"/>
                </a:solidFill>
                <a:latin typeface="Arial" charset="0"/>
                <a:hlinkClick r:id="rId13" tooltip="1915 год в науке"/>
              </a:rPr>
              <a:t>1915 году</a:t>
            </a:r>
            <a:r>
              <a:rPr lang="ru-RU" b="1" dirty="0">
                <a:solidFill>
                  <a:prstClr val="black"/>
                </a:solidFill>
                <a:latin typeface="Arial" charset="0"/>
              </a:rPr>
              <a:t> в </a:t>
            </a:r>
            <a:r>
              <a:rPr lang="ru-RU" b="1" dirty="0">
                <a:solidFill>
                  <a:prstClr val="black"/>
                </a:solidFill>
                <a:latin typeface="Arial" charset="0"/>
                <a:hlinkClick r:id="rId14" tooltip="Космология"/>
              </a:rPr>
              <a:t>космологию</a:t>
            </a:r>
            <a:r>
              <a:rPr lang="ru-RU" b="1" dirty="0">
                <a:solidFill>
                  <a:prstClr val="black"/>
                </a:solidFill>
                <a:latin typeface="Arial" charset="0"/>
              </a:rPr>
              <a:t> понятия света благодаря </a:t>
            </a:r>
            <a:r>
              <a:rPr lang="ru-RU" b="1" dirty="0">
                <a:solidFill>
                  <a:prstClr val="black"/>
                </a:solidFill>
                <a:latin typeface="Arial" charset="0"/>
                <a:hlinkClick r:id="rId15" tooltip="Общая теория относительности"/>
              </a:rPr>
              <a:t>общей теории относительности</a:t>
            </a:r>
            <a:r>
              <a:rPr lang="ru-RU" b="1" dirty="0">
                <a:solidFill>
                  <a:prstClr val="black"/>
                </a:solidFill>
                <a:latin typeface="Arial" charset="0"/>
              </a:rPr>
              <a:t>;</a:t>
            </a:r>
          </a:p>
          <a:p>
            <a:pPr lvl="0" algn="ctr" fontAlgn="base">
              <a:spcBef>
                <a:spcPct val="0"/>
              </a:spcBef>
              <a:spcAft>
                <a:spcPct val="0"/>
              </a:spcAft>
            </a:pPr>
            <a:r>
              <a:rPr lang="ru-RU" b="1" dirty="0">
                <a:solidFill>
                  <a:prstClr val="black"/>
                </a:solidFill>
                <a:latin typeface="Arial" charset="0"/>
              </a:rPr>
              <a:t>открытие в 1965 году </a:t>
            </a:r>
            <a:r>
              <a:rPr lang="ru-RU" b="1" dirty="0" err="1">
                <a:solidFill>
                  <a:prstClr val="black"/>
                </a:solidFill>
                <a:latin typeface="Arial" charset="0"/>
                <a:hlinkClick r:id="rId16" tooltip="Пензиас, Арно Аллан"/>
              </a:rPr>
              <a:t>Арно</a:t>
            </a:r>
            <a:r>
              <a:rPr lang="ru-RU" b="1" dirty="0">
                <a:solidFill>
                  <a:prstClr val="black"/>
                </a:solidFill>
                <a:latin typeface="Arial" charset="0"/>
                <a:hlinkClick r:id="rId16" tooltip="Пензиас, Арно Аллан"/>
              </a:rPr>
              <a:t> </a:t>
            </a:r>
            <a:r>
              <a:rPr lang="ru-RU" b="1" dirty="0" err="1">
                <a:solidFill>
                  <a:prstClr val="black"/>
                </a:solidFill>
                <a:latin typeface="Arial" charset="0"/>
                <a:hlinkClick r:id="rId16" tooltip="Пензиас, Арно Аллан"/>
              </a:rPr>
              <a:t>Пензиасом</a:t>
            </a:r>
            <a:r>
              <a:rPr lang="ru-RU" b="1" dirty="0">
                <a:solidFill>
                  <a:prstClr val="black"/>
                </a:solidFill>
                <a:latin typeface="Arial" charset="0"/>
              </a:rPr>
              <a:t> и </a:t>
            </a:r>
            <a:r>
              <a:rPr lang="ru-RU" b="1" dirty="0">
                <a:solidFill>
                  <a:prstClr val="black"/>
                </a:solidFill>
                <a:latin typeface="Arial" charset="0"/>
                <a:hlinkClick r:id="rId17" tooltip="Вильсон, Роберт Вудро"/>
              </a:rPr>
              <a:t>Робертом Вильсоном</a:t>
            </a:r>
            <a:r>
              <a:rPr lang="ru-RU" b="1" dirty="0">
                <a:solidFill>
                  <a:prstClr val="black"/>
                </a:solidFill>
                <a:latin typeface="Arial" charset="0"/>
              </a:rPr>
              <a:t> </a:t>
            </a:r>
            <a:r>
              <a:rPr lang="ru-RU" b="1" dirty="0">
                <a:solidFill>
                  <a:prstClr val="black"/>
                </a:solidFill>
                <a:latin typeface="Arial" charset="0"/>
                <a:hlinkClick r:id="rId18" tooltip="Реликтовое излучение"/>
              </a:rPr>
              <a:t>космического микроволнового фонового излучения</a:t>
            </a:r>
            <a:r>
              <a:rPr lang="ru-RU" b="1" dirty="0">
                <a:solidFill>
                  <a:prstClr val="black"/>
                </a:solidFill>
                <a:latin typeface="Arial" charset="0"/>
              </a:rPr>
              <a:t>;</a:t>
            </a:r>
          </a:p>
          <a:p>
            <a:pPr lvl="0" algn="ctr" fontAlgn="base">
              <a:spcBef>
                <a:spcPct val="0"/>
              </a:spcBef>
              <a:spcAft>
                <a:spcPct val="0"/>
              </a:spcAft>
            </a:pPr>
            <a:r>
              <a:rPr lang="ru-RU" b="1" dirty="0">
                <a:solidFill>
                  <a:prstClr val="black"/>
                </a:solidFill>
                <a:latin typeface="Arial" charset="0"/>
              </a:rPr>
              <a:t>успехи, достигнутые в </a:t>
            </a:r>
            <a:r>
              <a:rPr lang="ru-RU" b="1" dirty="0">
                <a:solidFill>
                  <a:prstClr val="black"/>
                </a:solidFill>
                <a:latin typeface="Arial" charset="0"/>
                <a:hlinkClick r:id="rId19" tooltip="1965 год в науке"/>
              </a:rPr>
              <a:t>1965 году</a:t>
            </a:r>
            <a:r>
              <a:rPr lang="ru-RU" b="1" dirty="0">
                <a:solidFill>
                  <a:prstClr val="black"/>
                </a:solidFill>
                <a:latin typeface="Arial" charset="0"/>
              </a:rPr>
              <a:t> </a:t>
            </a:r>
            <a:r>
              <a:rPr lang="ru-RU" b="1" dirty="0">
                <a:solidFill>
                  <a:prstClr val="black"/>
                </a:solidFill>
                <a:latin typeface="Arial" charset="0"/>
                <a:hlinkClick r:id="rId20" tooltip="Као, Чарльз"/>
              </a:rPr>
              <a:t>Чарльзом </a:t>
            </a:r>
            <a:r>
              <a:rPr lang="ru-RU" b="1" dirty="0" err="1">
                <a:solidFill>
                  <a:prstClr val="black"/>
                </a:solidFill>
                <a:latin typeface="Arial" charset="0"/>
                <a:hlinkClick r:id="rId20" tooltip="Као, Чарльз"/>
              </a:rPr>
              <a:t>Као</a:t>
            </a:r>
            <a:r>
              <a:rPr lang="ru-RU" b="1" dirty="0">
                <a:solidFill>
                  <a:prstClr val="black"/>
                </a:solidFill>
                <a:latin typeface="Arial" charset="0"/>
              </a:rPr>
              <a:t> в области </a:t>
            </a:r>
            <a:r>
              <a:rPr lang="ru-RU" b="1" dirty="0">
                <a:solidFill>
                  <a:prstClr val="black"/>
                </a:solidFill>
                <a:latin typeface="Arial" charset="0"/>
                <a:hlinkClick r:id="rId21" tooltip="Волоконно-оптическая связь"/>
              </a:rPr>
              <a:t>волоконно-оптической связи</a:t>
            </a:r>
            <a:r>
              <a:rPr lang="ru-RU" b="1" dirty="0">
                <a:solidFill>
                  <a:prstClr val="black"/>
                </a:solidFill>
                <a:latin typeface="Arial" charset="0"/>
              </a:rPr>
              <a:t> на основе передачи света.</a:t>
            </a:r>
          </a:p>
        </p:txBody>
      </p:sp>
    </p:spTree>
    <p:extLst>
      <p:ext uri="{BB962C8B-B14F-4D97-AF65-F5344CB8AC3E}">
        <p14:creationId xmlns:p14="http://schemas.microsoft.com/office/powerpoint/2010/main" val="153857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310485"/>
            <a:ext cx="6552728" cy="6740307"/>
          </a:xfrm>
          <a:prstGeom prst="rect">
            <a:avLst/>
          </a:prstGeom>
        </p:spPr>
        <p:txBody>
          <a:bodyPr wrap="square">
            <a:spAutoFit/>
          </a:bodyPr>
          <a:lstStyle/>
          <a:p>
            <a:pPr lvl="0" algn="ctr" fontAlgn="base">
              <a:spcBef>
                <a:spcPct val="0"/>
              </a:spcBef>
              <a:spcAft>
                <a:spcPct val="0"/>
              </a:spcAft>
            </a:pPr>
            <a:endParaRPr lang="ru-RU" sz="2400" b="1" dirty="0" smtClean="0">
              <a:solidFill>
                <a:prstClr val="black"/>
              </a:solidFill>
              <a:latin typeface="Arial" charset="0"/>
            </a:endParaRPr>
          </a:p>
          <a:p>
            <a:pPr lvl="0" algn="ctr" fontAlgn="base">
              <a:spcBef>
                <a:spcPct val="0"/>
              </a:spcBef>
              <a:spcAft>
                <a:spcPct val="0"/>
              </a:spcAft>
            </a:pPr>
            <a:endParaRPr lang="ru-RU" sz="2400" b="1" dirty="0">
              <a:solidFill>
                <a:prstClr val="black"/>
              </a:solidFill>
              <a:latin typeface="Arial" charset="0"/>
            </a:endParaRPr>
          </a:p>
          <a:p>
            <a:pPr lvl="0" algn="ctr" fontAlgn="base">
              <a:spcBef>
                <a:spcPct val="0"/>
              </a:spcBef>
              <a:spcAft>
                <a:spcPct val="0"/>
              </a:spcAft>
            </a:pPr>
            <a:r>
              <a:rPr lang="ru-RU" sz="2400" b="1" dirty="0" smtClean="0">
                <a:solidFill>
                  <a:prstClr val="black"/>
                </a:solidFill>
                <a:latin typeface="Arial" charset="0"/>
              </a:rPr>
              <a:t>Свет </a:t>
            </a:r>
            <a:r>
              <a:rPr lang="ru-RU" sz="2400" b="1" dirty="0">
                <a:solidFill>
                  <a:prstClr val="black"/>
                </a:solidFill>
                <a:latin typeface="Arial" charset="0"/>
              </a:rPr>
              <a:t>- это одна из форм энергии, которую способен различить человеческий глаз. </a:t>
            </a:r>
          </a:p>
          <a:p>
            <a:pPr lvl="0" algn="ctr" fontAlgn="base">
              <a:spcBef>
                <a:spcPct val="0"/>
              </a:spcBef>
              <a:spcAft>
                <a:spcPct val="0"/>
              </a:spcAft>
            </a:pPr>
            <a:endParaRPr lang="ru-RU" sz="2400" b="1" dirty="0">
              <a:solidFill>
                <a:prstClr val="black"/>
              </a:solidFill>
              <a:latin typeface="Arial" charset="0"/>
            </a:endParaRPr>
          </a:p>
          <a:p>
            <a:pPr lvl="0" algn="ctr" fontAlgn="base">
              <a:spcBef>
                <a:spcPct val="0"/>
              </a:spcBef>
              <a:spcAft>
                <a:spcPct val="0"/>
              </a:spcAft>
            </a:pPr>
            <a:endParaRPr lang="ru-RU" sz="2400" b="1" dirty="0">
              <a:solidFill>
                <a:prstClr val="black"/>
              </a:solidFill>
              <a:latin typeface="Arial" charset="0"/>
            </a:endParaRPr>
          </a:p>
          <a:p>
            <a:pPr lvl="0" algn="ctr" fontAlgn="base">
              <a:spcBef>
                <a:spcPct val="0"/>
              </a:spcBef>
              <a:spcAft>
                <a:spcPct val="0"/>
              </a:spcAft>
            </a:pPr>
            <a:r>
              <a:rPr lang="ru-RU" sz="2400" b="1" dirty="0">
                <a:solidFill>
                  <a:prstClr val="black"/>
                </a:solidFill>
                <a:latin typeface="Arial" charset="0"/>
              </a:rPr>
              <a:t>Свет генерируется при помощи электромагнитного излучения и перемещается строго по прямой и с постоянной скоростью.</a:t>
            </a:r>
          </a:p>
          <a:p>
            <a:pPr lvl="0" algn="ctr" fontAlgn="base">
              <a:spcBef>
                <a:spcPct val="0"/>
              </a:spcBef>
              <a:spcAft>
                <a:spcPct val="0"/>
              </a:spcAft>
            </a:pPr>
            <a:endParaRPr lang="ru-RU" sz="2400" b="1" dirty="0">
              <a:solidFill>
                <a:prstClr val="black"/>
              </a:solidFill>
              <a:latin typeface="Arial" charset="0"/>
            </a:endParaRPr>
          </a:p>
          <a:p>
            <a:pPr lvl="0" algn="ctr" fontAlgn="base">
              <a:spcBef>
                <a:spcPct val="0"/>
              </a:spcBef>
              <a:spcAft>
                <a:spcPct val="0"/>
              </a:spcAft>
            </a:pPr>
            <a:endParaRPr lang="ru-RU" sz="2400" b="1" dirty="0">
              <a:solidFill>
                <a:prstClr val="black"/>
              </a:solidFill>
              <a:latin typeface="Arial" charset="0"/>
            </a:endParaRPr>
          </a:p>
          <a:p>
            <a:pPr lvl="0" algn="ctr" fontAlgn="base">
              <a:spcBef>
                <a:spcPct val="0"/>
              </a:spcBef>
              <a:spcAft>
                <a:spcPct val="0"/>
              </a:spcAft>
            </a:pPr>
            <a:r>
              <a:rPr lang="ru-RU" sz="2400" b="1" dirty="0">
                <a:solidFill>
                  <a:prstClr val="black"/>
                </a:solidFill>
                <a:latin typeface="Arial" charset="0"/>
              </a:rPr>
              <a:t>Основными цветами света являются зеленый, синий и красный, при их смешении в определенных пропорциях можно получить любой существующий цвет и оттенок</a:t>
            </a:r>
            <a:r>
              <a:rPr lang="ru-RU" dirty="0">
                <a:solidFill>
                  <a:prstClr val="black"/>
                </a:solidFill>
                <a:latin typeface="Arial" charset="0"/>
              </a:rPr>
              <a:t>. </a:t>
            </a:r>
          </a:p>
        </p:txBody>
      </p:sp>
    </p:spTree>
    <p:extLst>
      <p:ext uri="{BB962C8B-B14F-4D97-AF65-F5344CB8AC3E}">
        <p14:creationId xmlns:p14="http://schemas.microsoft.com/office/powerpoint/2010/main" val="3558390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2967335"/>
            <a:ext cx="6912768" cy="2031325"/>
          </a:xfrm>
          <a:prstGeom prst="rect">
            <a:avLst/>
          </a:prstGeom>
        </p:spPr>
        <p:txBody>
          <a:bodyPr wrap="square">
            <a:spAutoFit/>
          </a:bodyPr>
          <a:lstStyle/>
          <a:p>
            <a:pPr lvl="0" algn="ctr" fontAlgn="base">
              <a:spcBef>
                <a:spcPct val="0"/>
              </a:spcBef>
              <a:spcAft>
                <a:spcPct val="0"/>
              </a:spcAft>
            </a:pPr>
            <a:r>
              <a:rPr lang="ru-RU" b="1" dirty="0">
                <a:solidFill>
                  <a:srgbClr val="FF0000"/>
                </a:solidFill>
                <a:latin typeface="Arial" charset="0"/>
              </a:rPr>
              <a:t>Свет развивает  чувствительность, отклик на окружающий мир и взаимодействие с </a:t>
            </a:r>
            <a:r>
              <a:rPr lang="ru-RU" b="1" dirty="0" smtClean="0">
                <a:solidFill>
                  <a:srgbClr val="FF0000"/>
                </a:solidFill>
                <a:latin typeface="Arial" charset="0"/>
              </a:rPr>
              <a:t>ним</a:t>
            </a:r>
          </a:p>
          <a:p>
            <a:pPr lvl="0" algn="ctr" fontAlgn="base">
              <a:spcBef>
                <a:spcPct val="0"/>
              </a:spcBef>
              <a:spcAft>
                <a:spcPct val="0"/>
              </a:spcAft>
            </a:pPr>
            <a:r>
              <a:rPr lang="ru-RU" b="1" dirty="0">
                <a:solidFill>
                  <a:prstClr val="black"/>
                </a:solidFill>
                <a:latin typeface="Arial" charset="0"/>
              </a:rPr>
              <a:t>Следуя Ньютону, который продемонстрировал, что белый свет образуется спектром различных цветов, мы должны донести до всего мира важность света в построении более устойчивого и мирного будущего</a:t>
            </a:r>
          </a:p>
          <a:p>
            <a:pPr lvl="0" algn="ctr" fontAlgn="base">
              <a:spcBef>
                <a:spcPct val="0"/>
              </a:spcBef>
              <a:spcAft>
                <a:spcPct val="0"/>
              </a:spcAft>
            </a:pPr>
            <a:endParaRPr lang="ru-RU" b="1" dirty="0">
              <a:solidFill>
                <a:srgbClr val="FF0000"/>
              </a:solidFill>
              <a:latin typeface="Arial" charset="0"/>
            </a:endParaRPr>
          </a:p>
        </p:txBody>
      </p:sp>
    </p:spTree>
    <p:extLst>
      <p:ext uri="{BB962C8B-B14F-4D97-AF65-F5344CB8AC3E}">
        <p14:creationId xmlns:p14="http://schemas.microsoft.com/office/powerpoint/2010/main" val="1549351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gn="ctr" fontAlgn="base">
              <a:spcAft>
                <a:spcPct val="0"/>
              </a:spcAft>
            </a:pPr>
            <a:r>
              <a:rPr lang="ru-RU" sz="2800" b="1" dirty="0">
                <a:solidFill>
                  <a:srgbClr val="FF0000"/>
                </a:solidFill>
                <a:latin typeface="Arial" charset="0"/>
                <a:ea typeface="+mn-ea"/>
                <a:cs typeface="+mn-cs"/>
              </a:rPr>
              <a:t>Роль света в жизни человека</a:t>
            </a:r>
            <a:br>
              <a:rPr lang="ru-RU" sz="2800" b="1" dirty="0">
                <a:solidFill>
                  <a:srgbClr val="FF0000"/>
                </a:solidFill>
                <a:latin typeface="Arial" charset="0"/>
                <a:ea typeface="+mn-ea"/>
                <a:cs typeface="+mn-cs"/>
              </a:rPr>
            </a:br>
            <a:endParaRPr lang="ru-RU" dirty="0"/>
          </a:p>
        </p:txBody>
      </p:sp>
      <p:sp>
        <p:nvSpPr>
          <p:cNvPr id="3" name="Объект 2"/>
          <p:cNvSpPr>
            <a:spLocks noGrp="1"/>
          </p:cNvSpPr>
          <p:nvPr>
            <p:ph sz="half" idx="1"/>
          </p:nvPr>
        </p:nvSpPr>
        <p:spPr/>
        <p:txBody>
          <a:bodyPr/>
          <a:lstStyle/>
          <a:p>
            <a:pPr marL="0" lvl="0" indent="0" fontAlgn="base">
              <a:spcBef>
                <a:spcPct val="0"/>
              </a:spcBef>
              <a:spcAft>
                <a:spcPct val="0"/>
              </a:spcAft>
              <a:buClrTx/>
              <a:buSzTx/>
              <a:buFont typeface="Wingdings" pitchFamily="2" charset="2"/>
              <a:buChar char="Ø"/>
              <a:defRPr/>
            </a:pPr>
            <a:r>
              <a:rPr lang="ru-RU" sz="1800" kern="0" dirty="0">
                <a:solidFill>
                  <a:prstClr val="black"/>
                </a:solidFill>
                <a:latin typeface="Arial" charset="0"/>
              </a:rPr>
              <a:t>Солнечный свет играет большую роль в жизни человека. </a:t>
            </a:r>
          </a:p>
          <a:p>
            <a:pPr marL="0" lvl="0" indent="0" fontAlgn="base">
              <a:spcBef>
                <a:spcPct val="0"/>
              </a:spcBef>
              <a:spcAft>
                <a:spcPct val="0"/>
              </a:spcAft>
              <a:buClrTx/>
              <a:buSzTx/>
              <a:buFont typeface="Wingdings" pitchFamily="2" charset="2"/>
              <a:buChar char="Ø"/>
              <a:defRPr/>
            </a:pPr>
            <a:r>
              <a:rPr lang="ru-RU" sz="1800" kern="0" dirty="0">
                <a:solidFill>
                  <a:prstClr val="black"/>
                </a:solidFill>
                <a:latin typeface="Arial" charset="0"/>
              </a:rPr>
              <a:t>Однако помимо солнечного света человек широко пользуется и искусственными источниками, чтобы сделать окружающую среду более пригодной для работы и отдыха. </a:t>
            </a:r>
          </a:p>
          <a:p>
            <a:pPr marL="0" lvl="0" indent="0" fontAlgn="base">
              <a:spcBef>
                <a:spcPct val="0"/>
              </a:spcBef>
              <a:spcAft>
                <a:spcPct val="0"/>
              </a:spcAft>
              <a:buClrTx/>
              <a:buSzTx/>
              <a:buFont typeface="Wingdings" pitchFamily="2" charset="2"/>
              <a:buChar char="Ø"/>
              <a:defRPr/>
            </a:pPr>
            <a:r>
              <a:rPr lang="ru-RU" sz="1800" kern="0" dirty="0">
                <a:solidFill>
                  <a:prstClr val="black"/>
                </a:solidFill>
                <a:latin typeface="Arial" charset="0"/>
              </a:rPr>
              <a:t>Тысячи различных типов ламп и систем освещения дают людям свет и создают новую, более красивую среду существования</a:t>
            </a:r>
            <a:endParaRPr lang="ru-RU" sz="1800" kern="0" dirty="0">
              <a:solidFill>
                <a:sysClr val="windowText" lastClr="000000"/>
              </a:solidFill>
            </a:endParaRPr>
          </a:p>
          <a:p>
            <a:endParaRPr lang="ru-RU" dirty="0"/>
          </a:p>
        </p:txBody>
      </p:sp>
      <p:sp>
        <p:nvSpPr>
          <p:cNvPr id="4" name="Объект 3"/>
          <p:cNvSpPr>
            <a:spLocks noGrp="1"/>
          </p:cNvSpPr>
          <p:nvPr>
            <p:ph sz="half" idx="2"/>
          </p:nvPr>
        </p:nvSpPr>
        <p:spPr/>
        <p:txBody>
          <a:bodyPr/>
          <a:lstStyle/>
          <a:p>
            <a:pPr marL="0" lvl="0" indent="0" algn="ctr" fontAlgn="base">
              <a:spcBef>
                <a:spcPct val="0"/>
              </a:spcBef>
              <a:spcAft>
                <a:spcPct val="0"/>
              </a:spcAft>
              <a:buClrTx/>
              <a:buSzTx/>
              <a:buFont typeface="Wingdings" pitchFamily="2" charset="2"/>
              <a:buChar char="Ø"/>
            </a:pPr>
            <a:r>
              <a:rPr lang="ru-RU" sz="1800" dirty="0">
                <a:solidFill>
                  <a:prstClr val="black"/>
                </a:solidFill>
                <a:latin typeface="Arial" charset="0"/>
              </a:rPr>
              <a:t>Правильно спроектированное и подобранное освещение обеспечивает комфорт и настроение, повышает работоспособность, способствует сохранению здоровья.</a:t>
            </a:r>
          </a:p>
          <a:p>
            <a:pPr marL="0" lvl="0" indent="0" algn="ctr" fontAlgn="base">
              <a:spcBef>
                <a:spcPct val="0"/>
              </a:spcBef>
              <a:spcAft>
                <a:spcPct val="0"/>
              </a:spcAft>
              <a:buClrTx/>
              <a:buSzTx/>
              <a:buFont typeface="Wingdings" pitchFamily="2" charset="2"/>
              <a:buChar char="Ø"/>
            </a:pPr>
            <a:r>
              <a:rPr lang="ru-RU" sz="1800" dirty="0">
                <a:solidFill>
                  <a:prstClr val="black"/>
                </a:solidFill>
                <a:latin typeface="Arial" charset="0"/>
              </a:rPr>
              <a:t> Подбор качественного освещения - это не только достижение достаточной освещенности, но и надежность, безопасность, экономичность</a:t>
            </a:r>
            <a:endParaRPr lang="ru-RU" dirty="0"/>
          </a:p>
        </p:txBody>
      </p:sp>
    </p:spTree>
    <p:extLst>
      <p:ext uri="{BB962C8B-B14F-4D97-AF65-F5344CB8AC3E}">
        <p14:creationId xmlns:p14="http://schemas.microsoft.com/office/powerpoint/2010/main" val="89459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gn="ctr" fontAlgn="base">
              <a:spcAft>
                <a:spcPct val="0"/>
              </a:spcAft>
            </a:pPr>
            <a:r>
              <a:rPr lang="ru-RU" sz="2400" b="1" dirty="0">
                <a:solidFill>
                  <a:srgbClr val="FF0000"/>
                </a:solidFill>
                <a:latin typeface="Arial" charset="0"/>
                <a:ea typeface="+mn-ea"/>
                <a:cs typeface="+mn-cs"/>
              </a:rPr>
              <a:t>Роль освещения в жизни человека</a:t>
            </a:r>
            <a:br>
              <a:rPr lang="ru-RU" sz="2400" b="1" dirty="0">
                <a:solidFill>
                  <a:srgbClr val="FF0000"/>
                </a:solidFill>
                <a:latin typeface="Arial" charset="0"/>
                <a:ea typeface="+mn-ea"/>
                <a:cs typeface="+mn-cs"/>
              </a:rPr>
            </a:br>
            <a:endParaRPr lang="ru-RU" dirty="0"/>
          </a:p>
        </p:txBody>
      </p:sp>
      <p:sp>
        <p:nvSpPr>
          <p:cNvPr id="3" name="Объект 2"/>
          <p:cNvSpPr>
            <a:spLocks noGrp="1"/>
          </p:cNvSpPr>
          <p:nvPr>
            <p:ph sz="half" idx="4294967295"/>
          </p:nvPr>
        </p:nvSpPr>
        <p:spPr>
          <a:xfrm>
            <a:off x="0" y="1844675"/>
            <a:ext cx="7561263" cy="4433888"/>
          </a:xfrm>
        </p:spPr>
        <p:txBody>
          <a:bodyPr>
            <a:normAutofit fontScale="85000" lnSpcReduction="10000"/>
          </a:bodyPr>
          <a:lstStyle/>
          <a:p>
            <a:pPr marL="0" lvl="0" indent="0" fontAlgn="base">
              <a:spcBef>
                <a:spcPct val="0"/>
              </a:spcBef>
              <a:spcAft>
                <a:spcPct val="0"/>
              </a:spcAft>
              <a:buClrTx/>
              <a:buSzTx/>
              <a:buFont typeface="Wingdings" pitchFamily="2" charset="2"/>
              <a:buChar char="Ø"/>
            </a:pPr>
            <a:r>
              <a:rPr lang="ru-RU" sz="1800" dirty="0">
                <a:solidFill>
                  <a:prstClr val="black"/>
                </a:solidFill>
                <a:latin typeface="Arial" charset="0"/>
              </a:rPr>
              <a:t>Требования к качеству освещения, содержащиеся в официальных нормах, в основном направлены на обеспечение зрительной работоспособности. </a:t>
            </a:r>
          </a:p>
          <a:p>
            <a:pPr marL="0" lvl="0" indent="0" fontAlgn="base">
              <a:spcBef>
                <a:spcPct val="0"/>
              </a:spcBef>
              <a:spcAft>
                <a:spcPct val="0"/>
              </a:spcAft>
              <a:buClrTx/>
              <a:buSzTx/>
              <a:buFont typeface="Wingdings" pitchFamily="2" charset="2"/>
              <a:buChar char="Ø"/>
            </a:pPr>
            <a:endParaRPr lang="ru-RU" sz="1800" dirty="0">
              <a:solidFill>
                <a:prstClr val="black"/>
              </a:solidFill>
              <a:latin typeface="Arial" charset="0"/>
            </a:endParaRPr>
          </a:p>
          <a:p>
            <a:pPr marL="0" lvl="0" indent="0" fontAlgn="base">
              <a:spcBef>
                <a:spcPct val="0"/>
              </a:spcBef>
              <a:spcAft>
                <a:spcPct val="0"/>
              </a:spcAft>
              <a:buClrTx/>
              <a:buSzTx/>
              <a:buFont typeface="Wingdings" pitchFamily="2" charset="2"/>
              <a:buChar char="Ø"/>
            </a:pPr>
            <a:r>
              <a:rPr lang="ru-RU" sz="1800" dirty="0">
                <a:solidFill>
                  <a:prstClr val="black"/>
                </a:solidFill>
                <a:latin typeface="Arial" charset="0"/>
              </a:rPr>
              <a:t>Рекомендации базируются на многих десятках исследований, проведенных в различных странах, и являются, таким образом, наиболее обоснованными.</a:t>
            </a:r>
          </a:p>
          <a:p>
            <a:pPr marL="0" lvl="0" indent="0" algn="ctr" fontAlgn="base">
              <a:spcBef>
                <a:spcPct val="0"/>
              </a:spcBef>
              <a:spcAft>
                <a:spcPct val="0"/>
              </a:spcAft>
              <a:buClrTx/>
              <a:buSzTx/>
              <a:buNone/>
            </a:pPr>
            <a:endParaRPr lang="ru-RU" sz="1800" b="1" dirty="0">
              <a:solidFill>
                <a:prstClr val="black"/>
              </a:solidFill>
              <a:latin typeface="Arial" charset="0"/>
            </a:endParaRPr>
          </a:p>
          <a:p>
            <a:pPr marL="0" lvl="0" indent="0" algn="ctr" fontAlgn="base">
              <a:spcBef>
                <a:spcPct val="0"/>
              </a:spcBef>
              <a:spcAft>
                <a:spcPct val="0"/>
              </a:spcAft>
              <a:buClrTx/>
              <a:buSzTx/>
              <a:buNone/>
            </a:pPr>
            <a:r>
              <a:rPr lang="ru-RU" sz="1800" b="1" dirty="0">
                <a:solidFill>
                  <a:prstClr val="black"/>
                </a:solidFill>
                <a:latin typeface="Arial" charset="0"/>
              </a:rPr>
              <a:t>Основные нормы освещенности:</a:t>
            </a:r>
          </a:p>
          <a:p>
            <a:pPr marL="0" lvl="0" indent="0" fontAlgn="base">
              <a:spcBef>
                <a:spcPct val="0"/>
              </a:spcBef>
              <a:spcAft>
                <a:spcPct val="0"/>
              </a:spcAft>
              <a:buClrTx/>
              <a:buSzTx/>
              <a:buFont typeface="Wingdings" pitchFamily="2" charset="2"/>
              <a:buChar char="Ø"/>
            </a:pPr>
            <a:r>
              <a:rPr lang="ru-RU" sz="1800" dirty="0">
                <a:solidFill>
                  <a:prstClr val="black"/>
                </a:solidFill>
                <a:latin typeface="Arial" charset="0"/>
              </a:rPr>
              <a:t>    Офис (в зависимости от размера) - 300-500 люкс </a:t>
            </a:r>
          </a:p>
          <a:p>
            <a:pPr marL="0" lvl="0" indent="0" fontAlgn="base">
              <a:spcBef>
                <a:spcPct val="0"/>
              </a:spcBef>
              <a:spcAft>
                <a:spcPct val="0"/>
              </a:spcAft>
              <a:buClrTx/>
              <a:buSzTx/>
              <a:buNone/>
            </a:pPr>
            <a:r>
              <a:rPr lang="ru-RU" sz="1800" dirty="0">
                <a:solidFill>
                  <a:prstClr val="black"/>
                </a:solidFill>
                <a:latin typeface="Arial" charset="0"/>
              </a:rPr>
              <a:t>             (единица освещенности)</a:t>
            </a:r>
          </a:p>
          <a:p>
            <a:pPr marL="0" lvl="0" indent="0" fontAlgn="base">
              <a:spcBef>
                <a:spcPct val="0"/>
              </a:spcBef>
              <a:spcAft>
                <a:spcPct val="0"/>
              </a:spcAft>
              <a:buClrTx/>
              <a:buSzTx/>
              <a:buFont typeface="Wingdings" pitchFamily="2" charset="2"/>
              <a:buChar char="Ø"/>
            </a:pPr>
            <a:r>
              <a:rPr lang="ru-RU" sz="1800" dirty="0">
                <a:solidFill>
                  <a:prstClr val="black"/>
                </a:solidFill>
                <a:latin typeface="Arial" charset="0"/>
              </a:rPr>
              <a:t>    Гостиная - 500 люкс</a:t>
            </a:r>
          </a:p>
          <a:p>
            <a:pPr marL="0" lvl="0" indent="0" fontAlgn="base">
              <a:spcBef>
                <a:spcPct val="0"/>
              </a:spcBef>
              <a:spcAft>
                <a:spcPct val="0"/>
              </a:spcAft>
              <a:buClrTx/>
              <a:buSzTx/>
              <a:buFont typeface="Wingdings" pitchFamily="2" charset="2"/>
              <a:buChar char="Ø"/>
            </a:pPr>
            <a:r>
              <a:rPr lang="ru-RU" sz="1800" dirty="0">
                <a:solidFill>
                  <a:prstClr val="black"/>
                </a:solidFill>
                <a:latin typeface="Arial" charset="0"/>
              </a:rPr>
              <a:t>    Коридор - 50 люкс</a:t>
            </a:r>
          </a:p>
          <a:p>
            <a:pPr marL="0" lvl="0" indent="0" fontAlgn="base">
              <a:spcBef>
                <a:spcPct val="0"/>
              </a:spcBef>
              <a:spcAft>
                <a:spcPct val="0"/>
              </a:spcAft>
              <a:buClrTx/>
              <a:buSzTx/>
              <a:buFont typeface="Wingdings" pitchFamily="2" charset="2"/>
              <a:buChar char="Ø"/>
            </a:pPr>
            <a:r>
              <a:rPr lang="ru-RU" sz="1800" dirty="0">
                <a:solidFill>
                  <a:prstClr val="black"/>
                </a:solidFill>
                <a:latin typeface="Arial" charset="0"/>
              </a:rPr>
              <a:t>    Лестница - 100 люкс</a:t>
            </a:r>
          </a:p>
          <a:p>
            <a:pPr marL="0" lvl="0" indent="0" fontAlgn="base">
              <a:spcBef>
                <a:spcPct val="0"/>
              </a:spcBef>
              <a:spcAft>
                <a:spcPct val="0"/>
              </a:spcAft>
              <a:buClrTx/>
              <a:buSzTx/>
              <a:buFont typeface="Wingdings" pitchFamily="2" charset="2"/>
              <a:buChar char="Ø"/>
            </a:pPr>
            <a:r>
              <a:rPr lang="ru-RU" sz="1800" dirty="0">
                <a:solidFill>
                  <a:prstClr val="black"/>
                </a:solidFill>
                <a:latin typeface="Arial" charset="0"/>
              </a:rPr>
              <a:t>     Кабинет - 300 люкс</a:t>
            </a:r>
          </a:p>
          <a:p>
            <a:pPr marL="0" lvl="0" indent="0" fontAlgn="base">
              <a:spcBef>
                <a:spcPct val="0"/>
              </a:spcBef>
              <a:spcAft>
                <a:spcPct val="0"/>
              </a:spcAft>
              <a:buClrTx/>
              <a:buSzTx/>
              <a:buFont typeface="Wingdings" pitchFamily="2" charset="2"/>
              <a:buChar char="Ø"/>
            </a:pPr>
            <a:r>
              <a:rPr lang="ru-RU" sz="1800" dirty="0">
                <a:solidFill>
                  <a:prstClr val="black"/>
                </a:solidFill>
                <a:latin typeface="Arial" charset="0"/>
              </a:rPr>
              <a:t>    Супермаркет - 500 люкс</a:t>
            </a:r>
          </a:p>
          <a:p>
            <a:pPr marL="0" lvl="0" indent="0" fontAlgn="base">
              <a:spcBef>
                <a:spcPct val="0"/>
              </a:spcBef>
              <a:spcAft>
                <a:spcPct val="0"/>
              </a:spcAft>
              <a:buClrTx/>
              <a:buSzTx/>
              <a:buFont typeface="Wingdings" pitchFamily="2" charset="2"/>
              <a:buChar char="Ø"/>
            </a:pPr>
            <a:r>
              <a:rPr lang="ru-RU" sz="1800" dirty="0">
                <a:solidFill>
                  <a:prstClr val="black"/>
                </a:solidFill>
                <a:latin typeface="Arial" charset="0"/>
              </a:rPr>
              <a:t>    Ресторан - 200 люкс</a:t>
            </a:r>
          </a:p>
          <a:p>
            <a:pPr marL="0" lvl="0" indent="0" fontAlgn="base">
              <a:spcBef>
                <a:spcPct val="0"/>
              </a:spcBef>
              <a:spcAft>
                <a:spcPct val="0"/>
              </a:spcAft>
              <a:buClrTx/>
              <a:buSzTx/>
              <a:buFont typeface="Wingdings" pitchFamily="2" charset="2"/>
              <a:buChar char="Ø"/>
            </a:pPr>
            <a:r>
              <a:rPr lang="ru-RU" sz="1800" dirty="0">
                <a:solidFill>
                  <a:prstClr val="black"/>
                </a:solidFill>
                <a:latin typeface="Arial" charset="0"/>
              </a:rPr>
              <a:t>    Музей - 200 люкс</a:t>
            </a:r>
          </a:p>
          <a:p>
            <a:pPr marL="0" lvl="0" indent="0" fontAlgn="base">
              <a:spcBef>
                <a:spcPct val="0"/>
              </a:spcBef>
              <a:spcAft>
                <a:spcPct val="0"/>
              </a:spcAft>
              <a:buClrTx/>
              <a:buSzTx/>
              <a:buFont typeface="Wingdings" pitchFamily="2" charset="2"/>
              <a:buChar char="Ø"/>
            </a:pPr>
            <a:r>
              <a:rPr lang="ru-RU" sz="1800" dirty="0">
                <a:solidFill>
                  <a:prstClr val="black"/>
                </a:solidFill>
                <a:latin typeface="Arial" charset="0"/>
              </a:rPr>
              <a:t>    Спортивный зал - 400 люкс</a:t>
            </a:r>
          </a:p>
          <a:p>
            <a:pPr marL="0" lvl="0" indent="0" fontAlgn="base">
              <a:spcBef>
                <a:spcPct val="0"/>
              </a:spcBef>
              <a:spcAft>
                <a:spcPct val="0"/>
              </a:spcAft>
              <a:buClrTx/>
              <a:buSzTx/>
              <a:buFont typeface="Wingdings" pitchFamily="2" charset="2"/>
              <a:buChar char="Ø"/>
            </a:pPr>
            <a:r>
              <a:rPr lang="ru-RU" sz="1800" dirty="0">
                <a:solidFill>
                  <a:prstClr val="black"/>
                </a:solidFill>
                <a:latin typeface="Arial" charset="0"/>
              </a:rPr>
              <a:t>    Учебный класс - 300 люкс</a:t>
            </a:r>
          </a:p>
          <a:p>
            <a:pPr marL="0" lvl="0" indent="0" fontAlgn="base">
              <a:spcBef>
                <a:spcPct val="0"/>
              </a:spcBef>
              <a:spcAft>
                <a:spcPct val="0"/>
              </a:spcAft>
              <a:buClrTx/>
              <a:buSzTx/>
              <a:buFont typeface="Wingdings" pitchFamily="2" charset="2"/>
              <a:buChar char="Ø"/>
            </a:pPr>
            <a:r>
              <a:rPr lang="ru-RU" sz="1800" dirty="0">
                <a:solidFill>
                  <a:prstClr val="black"/>
                </a:solidFill>
                <a:latin typeface="Arial" charset="0"/>
              </a:rPr>
              <a:t>    Лаборатория - 500 люкс</a:t>
            </a:r>
          </a:p>
          <a:p>
            <a:endParaRPr lang="ru-RU" dirty="0"/>
          </a:p>
        </p:txBody>
      </p:sp>
    </p:spTree>
    <p:extLst>
      <p:ext uri="{BB962C8B-B14F-4D97-AF65-F5344CB8AC3E}">
        <p14:creationId xmlns:p14="http://schemas.microsoft.com/office/powerpoint/2010/main" val="2912640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221504"/>
            <a:ext cx="7272808" cy="7331238"/>
          </a:xfrm>
          <a:prstGeom prst="rect">
            <a:avLst/>
          </a:prstGeom>
        </p:spPr>
        <p:txBody>
          <a:bodyPr wrap="square">
            <a:spAutoFit/>
          </a:bodyPr>
          <a:lstStyle/>
          <a:p>
            <a:pPr marL="342900" marR="0" lvl="0" indent="-342900" algn="ctr" defTabSz="914400" eaLnBrk="1" fontAlgn="base" latinLnBrk="0" hangingPunct="1">
              <a:lnSpc>
                <a:spcPct val="100000"/>
              </a:lnSpc>
              <a:spcBef>
                <a:spcPct val="20000"/>
              </a:spcBef>
              <a:spcAft>
                <a:spcPct val="0"/>
              </a:spcAft>
              <a:buClrTx/>
              <a:buSzTx/>
              <a:buFontTx/>
              <a:buNone/>
              <a:tabLst/>
              <a:defRPr/>
            </a:pPr>
            <a:endParaRPr kumimoji="0" lang="ru-RU" sz="4000" b="1" i="1" u="sng" strike="noStrike" kern="0" cap="none" spc="0" normalizeH="0" baseline="0" noProof="0" dirty="0" smtClean="0">
              <a:ln>
                <a:noFill/>
              </a:ln>
              <a:solidFill>
                <a:srgbClr val="FF0000"/>
              </a:solidFill>
              <a:effectLst/>
              <a:uLnTx/>
              <a:uFillTx/>
              <a:latin typeface="Wide Latin" pitchFamily="18" charset="0"/>
            </a:endParaRPr>
          </a:p>
          <a:p>
            <a:pPr marL="342900" marR="0" lvl="0" indent="-342900" algn="ctr" defTabSz="914400" eaLnBrk="1" fontAlgn="base" latinLnBrk="0" hangingPunct="1">
              <a:lnSpc>
                <a:spcPct val="100000"/>
              </a:lnSpc>
              <a:spcBef>
                <a:spcPct val="20000"/>
              </a:spcBef>
              <a:spcAft>
                <a:spcPct val="0"/>
              </a:spcAft>
              <a:buClrTx/>
              <a:buSzTx/>
              <a:buFontTx/>
              <a:buNone/>
              <a:tabLst/>
              <a:defRPr/>
            </a:pPr>
            <a:endParaRPr lang="ru-RU" sz="4000" b="1" i="1" u="sng" kern="0" dirty="0">
              <a:solidFill>
                <a:srgbClr val="FF0000"/>
              </a:solidFill>
              <a:latin typeface="Wide Latin" pitchFamily="18" charset="0"/>
            </a:endParaRPr>
          </a:p>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ru-RU" sz="4000" b="1" i="1" u="sng" strike="noStrike" kern="0" cap="none" spc="0" normalizeH="0" baseline="0" noProof="0" dirty="0" smtClean="0">
                <a:ln>
                  <a:noFill/>
                </a:ln>
                <a:solidFill>
                  <a:srgbClr val="FF0000"/>
                </a:solidFill>
                <a:effectLst/>
                <a:uLnTx/>
                <a:uFillTx/>
                <a:latin typeface="Wide Latin" pitchFamily="18" charset="0"/>
              </a:rPr>
              <a:t>Источник света</a:t>
            </a:r>
            <a:r>
              <a:rPr kumimoji="0" lang="ru-RU" sz="4000" b="0" i="1" u="sng" strike="noStrike" kern="0" cap="none" spc="0" normalizeH="0" baseline="0" noProof="0" dirty="0" smtClean="0">
                <a:ln>
                  <a:noFill/>
                </a:ln>
                <a:solidFill>
                  <a:prstClr val="black"/>
                </a:solidFill>
                <a:effectLst/>
                <a:uLnTx/>
                <a:uFillTx/>
                <a:latin typeface="Wide Latin" pitchFamily="18" charset="0"/>
              </a:rPr>
              <a:t> </a:t>
            </a:r>
            <a:r>
              <a:rPr kumimoji="0" lang="ru-RU" sz="4000" b="0" i="1" u="sng" strike="noStrike" kern="0" cap="none" spc="0" normalizeH="0" baseline="0" noProof="0" dirty="0" smtClean="0">
                <a:ln>
                  <a:noFill/>
                </a:ln>
                <a:solidFill>
                  <a:srgbClr val="FFCC00"/>
                </a:solidFill>
                <a:effectLst/>
                <a:uLnTx/>
                <a:uFillTx/>
                <a:latin typeface="Wide Latin" pitchFamily="18" charset="0"/>
              </a:rPr>
              <a:t>—</a:t>
            </a:r>
            <a:r>
              <a:rPr kumimoji="0" lang="ru-RU" sz="4000" b="0" i="0" u="none" strike="noStrike" kern="0" cap="none" spc="0" normalizeH="0" baseline="0" noProof="0" dirty="0" smtClean="0">
                <a:ln>
                  <a:noFill/>
                </a:ln>
                <a:solidFill>
                  <a:srgbClr val="FFCC00"/>
                </a:solidFill>
                <a:effectLst/>
                <a:uLnTx/>
                <a:uFillTx/>
                <a:latin typeface="Wide Latin" pitchFamily="18" charset="0"/>
              </a:rPr>
              <a:t> </a:t>
            </a:r>
          </a:p>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ru-RU" sz="4000" b="1" i="0" u="none" strike="noStrike" kern="0" cap="none" spc="0" normalizeH="0" baseline="0" noProof="0" dirty="0" smtClean="0">
                <a:ln>
                  <a:noFill/>
                </a:ln>
                <a:solidFill>
                  <a:srgbClr val="002060"/>
                </a:solidFill>
                <a:effectLst/>
                <a:uLnTx/>
                <a:uFillTx/>
                <a:latin typeface="Wide Latin" pitchFamily="18" charset="0"/>
              </a:rPr>
              <a:t>любой объект, излучающий энергию в</a:t>
            </a:r>
            <a:r>
              <a:rPr kumimoji="0" lang="en-US" sz="4000" b="1" i="0" u="none" strike="noStrike" kern="0" cap="none" spc="0" normalizeH="0" baseline="0" noProof="0" dirty="0" smtClean="0">
                <a:ln>
                  <a:noFill/>
                </a:ln>
                <a:solidFill>
                  <a:srgbClr val="002060"/>
                </a:solidFill>
                <a:effectLst/>
                <a:uLnTx/>
                <a:uFillTx/>
                <a:latin typeface="Wide Latin" pitchFamily="18" charset="0"/>
              </a:rPr>
              <a:t> </a:t>
            </a:r>
            <a:r>
              <a:rPr kumimoji="0" lang="ru-RU" sz="4000" b="1" i="0" u="none" strike="noStrike" kern="0" cap="none" spc="0" normalizeH="0" baseline="0" noProof="0" dirty="0" smtClean="0">
                <a:ln>
                  <a:noFill/>
                </a:ln>
                <a:solidFill>
                  <a:srgbClr val="002060"/>
                </a:solidFill>
                <a:effectLst/>
                <a:uLnTx/>
                <a:uFillTx/>
                <a:latin typeface="Wide Latin" pitchFamily="18" charset="0"/>
              </a:rPr>
              <a:t>видимом диапазоне</a:t>
            </a:r>
          </a:p>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ru-RU" sz="4000" b="1" i="0" u="none" strike="noStrike" kern="0" cap="none" spc="0" normalizeH="0" baseline="0" noProof="0" dirty="0" smtClean="0">
                <a:ln>
                  <a:noFill/>
                </a:ln>
                <a:solidFill>
                  <a:srgbClr val="002060"/>
                </a:solidFill>
                <a:effectLst/>
                <a:uLnTx/>
                <a:uFillTx/>
                <a:latin typeface="Wide Latin" pitchFamily="18" charset="0"/>
              </a:rPr>
              <a:t>длин  электромагнитных  волн. </a:t>
            </a:r>
          </a:p>
          <a:p>
            <a:pPr marL="342900" marR="0" lvl="0" indent="-342900" algn="ctr" defTabSz="914400" eaLnBrk="1" fontAlgn="base" latinLnBrk="0" hangingPunct="1">
              <a:lnSpc>
                <a:spcPct val="100000"/>
              </a:lnSpc>
              <a:spcBef>
                <a:spcPct val="20000"/>
              </a:spcBef>
              <a:spcAft>
                <a:spcPct val="0"/>
              </a:spcAft>
              <a:buClrTx/>
              <a:buSzTx/>
              <a:buFontTx/>
              <a:buNone/>
              <a:tabLst/>
              <a:defRPr/>
            </a:pPr>
            <a:endParaRPr kumimoji="0" lang="ru-RU" sz="4000" b="0" i="0" u="none" strike="noStrike" kern="0" cap="none" spc="0" normalizeH="0" baseline="0" noProof="0" dirty="0" smtClean="0">
              <a:ln>
                <a:noFill/>
              </a:ln>
              <a:solidFill>
                <a:srgbClr val="002060"/>
              </a:solidFill>
              <a:effectLst/>
              <a:uLnTx/>
              <a:uFillTx/>
              <a:latin typeface="Wide Latin" pitchFamily="18" charset="0"/>
            </a:endParaRPr>
          </a:p>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ru-RU" sz="3200" b="1" i="1" u="none" strike="noStrike" kern="0" cap="none" spc="0" normalizeH="0" baseline="0" noProof="0" dirty="0" smtClean="0">
                <a:ln>
                  <a:noFill/>
                </a:ln>
                <a:solidFill>
                  <a:srgbClr val="000099"/>
                </a:solidFill>
                <a:effectLst/>
                <a:uLnTx/>
                <a:uFillTx/>
                <a:latin typeface="Wide Latin" pitchFamily="18" charset="0"/>
              </a:rPr>
              <a:t>По своей природе подразделяются на </a:t>
            </a:r>
            <a:r>
              <a:rPr kumimoji="0" lang="ru-RU" sz="3200" b="1" i="1" u="none" strike="noStrike" kern="0" cap="none" spc="0" normalizeH="0" baseline="0" noProof="0" dirty="0" smtClean="0">
                <a:ln>
                  <a:noFill/>
                </a:ln>
                <a:solidFill>
                  <a:srgbClr val="FF0000"/>
                </a:solidFill>
                <a:effectLst/>
                <a:uLnTx/>
                <a:uFillTx/>
                <a:latin typeface="Wide Latin" pitchFamily="18" charset="0"/>
              </a:rPr>
              <a:t>искусственные и естественные</a:t>
            </a:r>
            <a:r>
              <a:rPr kumimoji="0" lang="ru-RU" sz="3200" b="1" i="1" u="none" strike="noStrike" kern="0" cap="none" spc="0" normalizeH="0" baseline="0" noProof="0" dirty="0" smtClean="0">
                <a:ln>
                  <a:noFill/>
                </a:ln>
                <a:solidFill>
                  <a:srgbClr val="FF0000"/>
                </a:solidFill>
                <a:effectLst/>
                <a:uLnTx/>
                <a:uFillTx/>
                <a:latin typeface="Verdana"/>
              </a:rPr>
              <a:t>.</a:t>
            </a:r>
            <a:endParaRPr kumimoji="0" lang="ru-RU"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5056106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TotalTime>
  <Words>1075</Words>
  <Application>Microsoft Office PowerPoint</Application>
  <PresentationFormat>Экран (4:3)</PresentationFormat>
  <Paragraphs>102</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Поток</vt:lpstr>
      <vt:lpstr>Свет  в нашей жизни</vt:lpstr>
      <vt:lpstr>Презентация PowerPoint</vt:lpstr>
      <vt:lpstr>Презентация PowerPoint</vt:lpstr>
      <vt:lpstr>Презентация PowerPoint</vt:lpstr>
      <vt:lpstr>Презентация PowerPoint</vt:lpstr>
      <vt:lpstr>Презентация PowerPoint</vt:lpstr>
      <vt:lpstr>Роль света в жизни человека </vt:lpstr>
      <vt:lpstr>Роль освещения в жизни человека </vt:lpstr>
      <vt:lpstr>Презентация PowerPoint</vt:lpstr>
      <vt:lpstr> Естественные источники света  — это природные материальные объекты и явления.      </vt:lpstr>
      <vt:lpstr>          Искусственные источники света — технические устройства различной конструкции, основным предназначением которых является получение светового излучения </vt:lpstr>
      <vt:lpstr>Солнце и солнечный свет в жизни человека </vt:lpstr>
      <vt:lpstr>Значение Солнца для жизни на Земле </vt:lpstr>
      <vt:lpstr>Презентация PowerPoint</vt:lpstr>
      <vt:lpstr>Презентация PowerPoint</vt:lpstr>
      <vt:lpstr>     Искусственные источники света </vt:lpstr>
      <vt:lpstr>Энергосберегающие  люминесцентные  лампы   </vt:lpstr>
      <vt:lpstr>Энергосбережение на бытовом уровне</vt:lpstr>
      <vt:lpstr>Энергосбережение на бытовом уровне</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Свет  в нашей жизни</dc:title>
  <dc:creator>Татьяна</dc:creator>
  <cp:lastModifiedBy>Татьяна</cp:lastModifiedBy>
  <cp:revision>7</cp:revision>
  <dcterms:created xsi:type="dcterms:W3CDTF">2018-06-04T17:42:51Z</dcterms:created>
  <dcterms:modified xsi:type="dcterms:W3CDTF">2018-08-26T18:20:58Z</dcterms:modified>
</cp:coreProperties>
</file>