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F58E9-4FD6-4B9C-836F-51A2D41345B7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6C192-BC19-4C22-8920-360CAB5C74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396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CBA295-E016-4FD1-A649-0F1485A0777F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27777A-E0F2-452C-ABD0-1870946FF92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5" y="500043"/>
            <a:ext cx="8715436" cy="5429288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      Урок в мире животных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по математике в 5 классе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00B050"/>
                </a:solidFill>
              </a:rPr>
              <a:t>                 Учитель: Ковалева </a:t>
            </a:r>
            <a:r>
              <a:rPr lang="ru-RU" sz="4400" dirty="0" smtClean="0">
                <a:solidFill>
                  <a:srgbClr val="00B050"/>
                </a:solidFill>
                <a:effectLst/>
              </a:rPr>
              <a:t>Т.Н.</a:t>
            </a:r>
            <a:r>
              <a:rPr lang="ru-RU" sz="4400" b="0" dirty="0" smtClean="0">
                <a:solidFill>
                  <a:srgbClr val="00B050"/>
                </a:solidFill>
                <a:effectLst/>
              </a:rPr>
              <a:t>  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                      Высокое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2016г</a:t>
            </a:r>
            <a:r>
              <a:rPr lang="ru-RU" b="1" dirty="0" smtClean="0">
                <a:solidFill>
                  <a:srgbClr val="00B050"/>
                </a:solidFill>
              </a:rPr>
              <a:t>.    </a:t>
            </a:r>
            <a:r>
              <a:rPr lang="ru-RU" b="1" dirty="0" smtClean="0"/>
              <a:t>                            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                                     </a:t>
            </a:r>
            <a:br>
              <a:rPr lang="ru-RU" b="1" dirty="0" smtClean="0"/>
            </a:br>
            <a:r>
              <a:rPr lang="ru-RU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         Все о бобрах</a:t>
            </a:r>
            <a:r>
              <a:rPr lang="ru-RU" sz="4400" b="1" i="1" dirty="0" smtClean="0"/>
              <a:t>.         </a:t>
            </a:r>
          </a:p>
          <a:p>
            <a:pPr marL="742950" indent="-742950">
              <a:buNone/>
            </a:pPr>
            <a:r>
              <a:rPr lang="ru-RU" sz="2400" dirty="0" smtClean="0"/>
              <a:t> 1.   Бобр – крупный  грызун, ведет полуводный образ жизни</a:t>
            </a:r>
            <a:r>
              <a:rPr lang="ru-RU" sz="4400" b="1" i="1" dirty="0" smtClean="0"/>
              <a:t>.</a:t>
            </a:r>
            <a:endParaRPr lang="ru-RU" sz="4400" dirty="0" smtClean="0"/>
          </a:p>
          <a:p>
            <a:pPr marL="742950" indent="-742950">
              <a:buNone/>
            </a:pPr>
            <a:r>
              <a:rPr lang="ru-RU" sz="4400" b="1" i="1" dirty="0" smtClean="0"/>
              <a:t> </a:t>
            </a:r>
            <a:r>
              <a:rPr lang="ru-RU" sz="2400" dirty="0" smtClean="0"/>
              <a:t>2. Бобр  обитает по лесным рекам, сооружает из ветвей  и ила домики, поперек реки делает плотины длиной 5м -6м. </a:t>
            </a:r>
          </a:p>
          <a:p>
            <a:pPr marL="742950" indent="-742950">
              <a:buNone/>
            </a:pPr>
            <a:r>
              <a:rPr lang="ru-RU" sz="2400" dirty="0" smtClean="0"/>
              <a:t>  3. Бобр – ценное животное. Очень ценятся мех и кожа бобра. Из жира бобра изготавливают лекарство.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/>
              <a:t>          </a:t>
            </a:r>
            <a:r>
              <a:rPr lang="ru-RU" sz="4400" b="1" i="1" dirty="0" smtClean="0">
                <a:solidFill>
                  <a:srgbClr val="FF0000"/>
                </a:solidFill>
              </a:rPr>
              <a:t>Задание №1    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5" y="185736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Из первой строки выберите </a:t>
            </a:r>
          </a:p>
          <a:p>
            <a:pPr>
              <a:buNone/>
            </a:pPr>
            <a:r>
              <a:rPr lang="ru-RU" i="1" dirty="0" smtClean="0"/>
              <a:t>наименьшее число.    </a:t>
            </a:r>
          </a:p>
          <a:p>
            <a:pPr>
              <a:buNone/>
            </a:pPr>
            <a:r>
              <a:rPr lang="ru-RU" i="1" dirty="0" smtClean="0"/>
              <a:t>Из второй строки выберите  </a:t>
            </a:r>
          </a:p>
          <a:p>
            <a:pPr>
              <a:buNone/>
            </a:pPr>
            <a:r>
              <a:rPr lang="ru-RU" i="1" dirty="0" smtClean="0"/>
              <a:t>наибольшее число.      </a:t>
            </a:r>
          </a:p>
          <a:p>
            <a:pPr>
              <a:buNone/>
            </a:pPr>
            <a:r>
              <a:rPr lang="ru-RU" i="1" dirty="0" smtClean="0"/>
              <a:t>Из третьей строки выберите </a:t>
            </a:r>
          </a:p>
          <a:p>
            <a:pPr>
              <a:buNone/>
            </a:pPr>
            <a:r>
              <a:rPr lang="ru-RU" i="1" dirty="0" smtClean="0"/>
              <a:t> не наименьшее и не наибольшее  </a:t>
            </a:r>
          </a:p>
          <a:p>
            <a:pPr>
              <a:buNone/>
            </a:pPr>
            <a:r>
              <a:rPr lang="ru-RU" i="1" dirty="0" smtClean="0"/>
              <a:t>число. Найдите сумму выбранных чисел.</a:t>
            </a:r>
          </a:p>
          <a:p>
            <a:pPr>
              <a:buNone/>
            </a:pPr>
            <a:r>
              <a:rPr lang="ru-RU" i="1" dirty="0" smtClean="0"/>
              <a:t>Узнайте длину тела бобра в дм.</a:t>
            </a:r>
          </a:p>
          <a:p>
            <a:pPr>
              <a:buNone/>
            </a:pPr>
            <a:r>
              <a:rPr lang="ru-RU" i="1" dirty="0" smtClean="0"/>
              <a:t>Найдите  сумму цифр в каждом столбце, строке? Сделайте вывод.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endParaRPr lang="ru-RU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857885" y="1737599"/>
          <a:ext cx="2619372" cy="2575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124"/>
                <a:gridCol w="873124"/>
                <a:gridCol w="873124"/>
              </a:tblGrid>
              <a:tr h="765810"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2726"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4</a:t>
                      </a:r>
                      <a:endParaRPr lang="ru-RU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2</a:t>
                      </a:r>
                      <a:endParaRPr lang="ru-RU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27043"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1</a:t>
                      </a:r>
                      <a:endParaRPr lang="ru-RU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8</a:t>
                      </a:r>
                      <a:endParaRPr lang="ru-RU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400" b="1" dirty="0" smtClean="0"/>
                        <a:t>3</a:t>
                      </a:r>
                      <a:endParaRPr lang="ru-RU" sz="4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Магический квадрат</a:t>
            </a:r>
            <a:r>
              <a:rPr lang="ru-RU" sz="4400" dirty="0" smtClean="0"/>
              <a:t>        </a:t>
            </a:r>
            <a:endParaRPr lang="ru-RU" sz="4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2500306"/>
          <a:ext cx="3043233" cy="2872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411"/>
                <a:gridCol w="1014411"/>
                <a:gridCol w="1014411"/>
              </a:tblGrid>
              <a:tr h="957637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 7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9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957637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 8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957637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 3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29191" y="2500307"/>
          <a:ext cx="3000396" cy="289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  <a:gridCol w="1000132"/>
              </a:tblGrid>
              <a:tr h="883392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831120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175536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7"/>
            <a:ext cx="8229600" cy="100811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              </a:t>
            </a:r>
            <a:r>
              <a:rPr lang="ru-RU" sz="4400" b="1" dirty="0" smtClean="0">
                <a:solidFill>
                  <a:srgbClr val="FF0000"/>
                </a:solidFill>
              </a:rPr>
              <a:t>Задание №2 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 : 4=                   : </a:t>
            </a:r>
            <a:r>
              <a:rPr lang="ru-RU" sz="4400" dirty="0" err="1" smtClean="0"/>
              <a:t>4=</a:t>
            </a:r>
            <a:r>
              <a:rPr lang="ru-RU" sz="4400" dirty="0" smtClean="0"/>
              <a:t>         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          -</a:t>
            </a:r>
            <a:r>
              <a:rPr lang="ru-RU" sz="4400" dirty="0" smtClean="0">
                <a:latin typeface="+mj-lt"/>
              </a:rPr>
              <a:t>1500=                  +61=        </a:t>
            </a:r>
          </a:p>
          <a:p>
            <a:pPr>
              <a:buNone/>
            </a:pPr>
            <a:endParaRPr lang="ru-RU" sz="4400" dirty="0" smtClean="0">
              <a:latin typeface="+mj-lt"/>
            </a:endParaRPr>
          </a:p>
          <a:p>
            <a:pPr>
              <a:buNone/>
            </a:pPr>
            <a:r>
              <a:rPr lang="ru-RU" sz="4400" dirty="0" smtClean="0">
                <a:latin typeface="+mj-lt"/>
              </a:rPr>
              <a:t>                 8 </a:t>
            </a:r>
            <a:r>
              <a:rPr lang="ru-RU" sz="4400" dirty="0" err="1" smtClean="0">
                <a:latin typeface="+mj-lt"/>
              </a:rPr>
              <a:t>х</a:t>
            </a:r>
            <a:r>
              <a:rPr lang="ru-RU" sz="4400" dirty="0" smtClean="0">
                <a:latin typeface="+mj-lt"/>
              </a:rPr>
              <a:t> 207 =     </a:t>
            </a:r>
            <a:endParaRPr lang="ru-RU" sz="4400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571604" y="221455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714744" y="371475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5357826"/>
            <a:ext cx="914400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9" y="3786191"/>
            <a:ext cx="914400" cy="414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214679" y="2071678"/>
            <a:ext cx="714380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286381" y="3571877"/>
            <a:ext cx="632076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6786579" y="2214555"/>
            <a:ext cx="1216152" cy="34289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5000629" y="2143116"/>
            <a:ext cx="714380" cy="5715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7143768" y="3571877"/>
            <a:ext cx="774952" cy="62864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25308"/>
          </a:xfrm>
        </p:spPr>
        <p:txBody>
          <a:bodyPr anchor="t"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4400" b="1" i="1" dirty="0" smtClean="0">
                <a:solidFill>
                  <a:srgbClr val="FF0000"/>
                </a:solidFill>
              </a:rPr>
              <a:t>Задание  №3      </a:t>
            </a: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i="1" dirty="0" smtClean="0"/>
              <a:t>Сколько стоят 100 г жира бобра?</a:t>
            </a:r>
            <a:r>
              <a:rPr lang="ru-RU" sz="2400" b="1" i="1" dirty="0" smtClean="0"/>
              <a:t> </a:t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</a:t>
            </a:r>
            <a:r>
              <a:rPr lang="ru-RU" sz="4400" b="1" dirty="0" smtClean="0"/>
              <a:t>32х50=   *   - 100 =  * </a:t>
            </a:r>
            <a:r>
              <a:rPr lang="ru-RU" sz="4400" b="1" dirty="0" err="1" smtClean="0"/>
              <a:t>х</a:t>
            </a:r>
            <a:r>
              <a:rPr lang="ru-RU" sz="4400" b="1" dirty="0" smtClean="0"/>
              <a:t> 2 = * + 200=            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    </a:t>
            </a:r>
            <a:r>
              <a:rPr lang="ru-RU" sz="4400" b="1" i="1" dirty="0" smtClean="0"/>
              <a:t>= * </a:t>
            </a:r>
            <a:r>
              <a:rPr lang="ru-RU" sz="4400" b="1" dirty="0" smtClean="0"/>
              <a:t>:</a:t>
            </a:r>
            <a:r>
              <a:rPr lang="ru-RU" sz="2400" b="1" i="1" dirty="0" smtClean="0"/>
              <a:t>  </a:t>
            </a:r>
            <a:r>
              <a:rPr lang="ru-RU" sz="4400" b="1" dirty="0" smtClean="0"/>
              <a:t>4 = * - 300 = </a:t>
            </a:r>
            <a:br>
              <a:rPr lang="ru-RU" sz="4400" b="1" dirty="0" smtClean="0"/>
            </a:br>
            <a:r>
              <a:rPr lang="ru-RU" sz="4400" b="1" dirty="0" smtClean="0"/>
              <a:t>Сколько стоит 1кг жира?</a:t>
            </a: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dirty="0" smtClean="0"/>
              <a:t>Сколько жира можно купить на 1000 рублей?</a:t>
            </a:r>
            <a:endParaRPr lang="ru-RU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Задание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+mj-lt"/>
              </a:rPr>
              <a:t>Бобр отличный пловец и ныряльщик, несколько минут он может находиться под водой.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+mj-lt"/>
              </a:rPr>
              <a:t>Расшифруй кроссворд. Впиши название чисел: 900; 600; 1000; 500. В одном из столбцов прочтешь название числа, указывающего сколько минут бобр может находиться под водой.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ru-RU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ru-RU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339753" y="4509120"/>
          <a:ext cx="4752525" cy="153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389"/>
                <a:gridCol w="435389"/>
                <a:gridCol w="435389"/>
                <a:gridCol w="435389"/>
                <a:gridCol w="435389"/>
                <a:gridCol w="435389"/>
                <a:gridCol w="435389"/>
                <a:gridCol w="435389"/>
                <a:gridCol w="435389"/>
                <a:gridCol w="435389"/>
                <a:gridCol w="398635"/>
              </a:tblGrid>
              <a:tr h="388842">
                <a:tc gridSpan="3"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8842">
                <a:tc>
                  <a:txBody>
                    <a:bodyPr/>
                    <a:lstStyle/>
                    <a:p>
                      <a:endParaRPr lang="ru-RU" sz="18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              </a:t>
                      </a:r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 gridSpan="3"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      </a:t>
                      </a:r>
                      <a:endParaRPr lang="ru-RU" sz="18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955409" y="5655213"/>
          <a:ext cx="393896" cy="407963"/>
        </p:xfrm>
        <a:graphic>
          <a:graphicData uri="http://schemas.openxmlformats.org/drawingml/2006/table">
            <a:tbl>
              <a:tblPr/>
              <a:tblGrid>
                <a:gridCol w="393896"/>
              </a:tblGrid>
              <a:tr h="407963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</a:t>
            </a:r>
            <a:r>
              <a:rPr lang="ru-RU" dirty="0" smtClean="0"/>
              <a:t>Что нового узнали на уроке?</a:t>
            </a:r>
          </a:p>
          <a:p>
            <a:r>
              <a:rPr lang="ru-RU" dirty="0" smtClean="0"/>
              <a:t>- С какой новой математической информацией познакомились?</a:t>
            </a:r>
          </a:p>
          <a:p>
            <a:r>
              <a:rPr lang="ru-RU" dirty="0" smtClean="0"/>
              <a:t>- Полезен был для вас урок?</a:t>
            </a:r>
          </a:p>
          <a:p>
            <a:r>
              <a:rPr lang="ru-RU" dirty="0" smtClean="0"/>
              <a:t>- Урок был интересным?</a:t>
            </a:r>
          </a:p>
          <a:p>
            <a:endParaRPr lang="ru-RU" dirty="0" smtClean="0">
              <a:solidFill>
                <a:schemeClr val="accent2"/>
              </a:solidFill>
            </a:endParaRPr>
          </a:p>
          <a:p>
            <a:endParaRPr lang="ru-RU" dirty="0" smtClean="0">
              <a:solidFill>
                <a:schemeClr val="accent2"/>
              </a:solidFill>
            </a:endParaRPr>
          </a:p>
          <a:p>
            <a:endParaRPr lang="ru-RU" dirty="0" smtClean="0">
              <a:solidFill>
                <a:schemeClr val="accent2"/>
              </a:solidFill>
            </a:endParaRPr>
          </a:p>
          <a:p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309</TotalTime>
  <Words>266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 Урок в мире животных        по математике в 5 классе                    Учитель: Ковалева Т.Н.                              Высокое                             2016г.                                                                                 </vt:lpstr>
      <vt:lpstr>Презентация PowerPoint</vt:lpstr>
      <vt:lpstr>          Задание №1    </vt:lpstr>
      <vt:lpstr>Магический квадрат        </vt:lpstr>
      <vt:lpstr>               Задание №2  </vt:lpstr>
      <vt:lpstr>                 Задание  №3       Сколько стоят 100 г жира бобра?    32х50=   *   - 100 =  * х 2 = * + 200=                   = * :  4 = * - 300 =  Сколько стоит 1кг жира? Сколько жира можно купить на 1000 рублей?</vt:lpstr>
      <vt:lpstr>Задание №4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мире животных        по математике в 5 классе                    Учитель: Ковалева Т.Н.                            Высокое                             2011г.</dc:title>
  <dc:creator>Татьяна</dc:creator>
  <cp:lastModifiedBy>татьяна</cp:lastModifiedBy>
  <cp:revision>41</cp:revision>
  <dcterms:created xsi:type="dcterms:W3CDTF">2011-12-25T17:12:13Z</dcterms:created>
  <dcterms:modified xsi:type="dcterms:W3CDTF">2018-05-14T06:49:53Z</dcterms:modified>
</cp:coreProperties>
</file>